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425" r:id="rId3"/>
    <p:sldId id="426" r:id="rId4"/>
    <p:sldId id="297" r:id="rId5"/>
    <p:sldId id="298" r:id="rId6"/>
    <p:sldId id="302" r:id="rId7"/>
    <p:sldId id="258" r:id="rId8"/>
    <p:sldId id="276" r:id="rId9"/>
    <p:sldId id="259" r:id="rId10"/>
    <p:sldId id="277" r:id="rId11"/>
    <p:sldId id="260" r:id="rId12"/>
    <p:sldId id="278" r:id="rId13"/>
    <p:sldId id="262" r:id="rId14"/>
    <p:sldId id="279" r:id="rId15"/>
    <p:sldId id="263" r:id="rId16"/>
    <p:sldId id="296" r:id="rId17"/>
    <p:sldId id="374" r:id="rId18"/>
    <p:sldId id="373" r:id="rId19"/>
    <p:sldId id="337" r:id="rId20"/>
    <p:sldId id="371" r:id="rId21"/>
    <p:sldId id="368" r:id="rId22"/>
    <p:sldId id="370" r:id="rId23"/>
    <p:sldId id="372" r:id="rId24"/>
    <p:sldId id="375" r:id="rId25"/>
    <p:sldId id="378" r:id="rId26"/>
    <p:sldId id="379" r:id="rId27"/>
    <p:sldId id="266" r:id="rId28"/>
    <p:sldId id="300" r:id="rId29"/>
    <p:sldId id="380" r:id="rId30"/>
    <p:sldId id="420" r:id="rId31"/>
    <p:sldId id="424" r:id="rId32"/>
    <p:sldId id="429" r:id="rId33"/>
    <p:sldId id="406" r:id="rId34"/>
    <p:sldId id="432" r:id="rId35"/>
    <p:sldId id="430" r:id="rId36"/>
    <p:sldId id="433" r:id="rId37"/>
    <p:sldId id="330" r:id="rId38"/>
    <p:sldId id="265" r:id="rId39"/>
    <p:sldId id="283" r:id="rId40"/>
    <p:sldId id="293" r:id="rId41"/>
    <p:sldId id="381" r:id="rId42"/>
    <p:sldId id="383" r:id="rId43"/>
    <p:sldId id="336" r:id="rId44"/>
    <p:sldId id="382" r:id="rId45"/>
    <p:sldId id="384" r:id="rId46"/>
    <p:sldId id="385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33" r:id="rId58"/>
    <p:sldId id="386" r:id="rId59"/>
    <p:sldId id="428" r:id="rId60"/>
    <p:sldId id="434" r:id="rId61"/>
    <p:sldId id="407" r:id="rId62"/>
    <p:sldId id="334" r:id="rId63"/>
    <p:sldId id="387" r:id="rId64"/>
    <p:sldId id="401" r:id="rId65"/>
    <p:sldId id="315" r:id="rId66"/>
    <p:sldId id="320" r:id="rId67"/>
    <p:sldId id="322" r:id="rId68"/>
    <p:sldId id="327" r:id="rId69"/>
    <p:sldId id="328" r:id="rId70"/>
    <p:sldId id="331" r:id="rId71"/>
    <p:sldId id="341" r:id="rId72"/>
    <p:sldId id="345" r:id="rId73"/>
    <p:sldId id="346" r:id="rId74"/>
    <p:sldId id="343" r:id="rId75"/>
    <p:sldId id="347" r:id="rId76"/>
    <p:sldId id="410" r:id="rId77"/>
    <p:sldId id="349" r:id="rId78"/>
    <p:sldId id="408" r:id="rId79"/>
    <p:sldId id="419" r:id="rId80"/>
    <p:sldId id="423" r:id="rId81"/>
    <p:sldId id="273" r:id="rId82"/>
    <p:sldId id="411" r:id="rId83"/>
    <p:sldId id="412" r:id="rId84"/>
    <p:sldId id="413" r:id="rId85"/>
    <p:sldId id="414" r:id="rId86"/>
    <p:sldId id="415" r:id="rId87"/>
    <p:sldId id="416" r:id="rId88"/>
    <p:sldId id="417" r:id="rId89"/>
    <p:sldId id="418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8" r:id="rId99"/>
    <p:sldId id="399" r:id="rId100"/>
    <p:sldId id="400" r:id="rId101"/>
    <p:sldId id="402" r:id="rId102"/>
    <p:sldId id="403" r:id="rId103"/>
    <p:sldId id="404" r:id="rId104"/>
    <p:sldId id="40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D469C2-733F-4168-B82A-A941EC04D23F}">
          <p14:sldIdLst>
            <p14:sldId id="256"/>
            <p14:sldId id="425"/>
            <p14:sldId id="426"/>
            <p14:sldId id="297"/>
            <p14:sldId id="298"/>
            <p14:sldId id="302"/>
            <p14:sldId id="258"/>
          </p14:sldIdLst>
        </p14:section>
        <p14:section name="1 - SIdechains" id="{9541268F-EA98-4974-A950-9D20D6A6E2C7}">
          <p14:sldIdLst>
            <p14:sldId id="276"/>
            <p14:sldId id="259"/>
            <p14:sldId id="277"/>
            <p14:sldId id="260"/>
          </p14:sldIdLst>
        </p14:section>
        <p14:section name="2 - Drivechain" id="{A3F17371-622B-49C2-98BD-1F92963A674E}">
          <p14:sldIdLst>
            <p14:sldId id="278"/>
            <p14:sldId id="262"/>
            <p14:sldId id="279"/>
            <p14:sldId id="263"/>
            <p14:sldId id="296"/>
            <p14:sldId id="374"/>
            <p14:sldId id="373"/>
            <p14:sldId id="337"/>
            <p14:sldId id="371"/>
            <p14:sldId id="368"/>
            <p14:sldId id="370"/>
            <p14:sldId id="372"/>
            <p14:sldId id="375"/>
            <p14:sldId id="378"/>
            <p14:sldId id="379"/>
            <p14:sldId id="266"/>
            <p14:sldId id="300"/>
            <p14:sldId id="380"/>
            <p14:sldId id="420"/>
            <p14:sldId id="424"/>
            <p14:sldId id="429"/>
            <p14:sldId id="406"/>
            <p14:sldId id="432"/>
            <p14:sldId id="430"/>
            <p14:sldId id="433"/>
            <p14:sldId id="330"/>
            <p14:sldId id="265"/>
            <p14:sldId id="283"/>
          </p14:sldIdLst>
        </p14:section>
        <p14:section name="3 - Security Model" id="{F420ED4A-F20E-4F59-BEE9-A946D5A94090}">
          <p14:sldIdLst>
            <p14:sldId id="293"/>
            <p14:sldId id="381"/>
            <p14:sldId id="383"/>
            <p14:sldId id="336"/>
            <p14:sldId id="382"/>
            <p14:sldId id="384"/>
            <p14:sldId id="385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33"/>
            <p14:sldId id="386"/>
            <p14:sldId id="428"/>
            <p14:sldId id="434"/>
            <p14:sldId id="407"/>
            <p14:sldId id="334"/>
            <p14:sldId id="387"/>
          </p14:sldIdLst>
        </p14:section>
        <p14:section name="Blind Merged MIning" id="{88DC7076-C711-4C30-BE66-B41A00F058C6}">
          <p14:sldIdLst>
            <p14:sldId id="401"/>
            <p14:sldId id="315"/>
            <p14:sldId id="320"/>
            <p14:sldId id="322"/>
            <p14:sldId id="327"/>
            <p14:sldId id="328"/>
            <p14:sldId id="331"/>
            <p14:sldId id="341"/>
            <p14:sldId id="345"/>
            <p14:sldId id="346"/>
            <p14:sldId id="343"/>
            <p14:sldId id="347"/>
            <p14:sldId id="410"/>
          </p14:sldIdLst>
        </p14:section>
        <p14:section name="Helpful Comparisons" id="{69C6A85E-7B1B-4367-B0FA-FA1C48D98026}">
          <p14:sldIdLst>
            <p14:sldId id="349"/>
            <p14:sldId id="408"/>
            <p14:sldId id="419"/>
            <p14:sldId id="423"/>
          </p14:sldIdLst>
        </p14:section>
        <p14:section name="Conclusion" id="{676AAD9B-A363-4E3B-9616-CC6C58407073}">
          <p14:sldIdLst>
            <p14:sldId id="273"/>
          </p14:sldIdLst>
        </p14:section>
        <p14:section name="Extra" id="{19E1753A-F274-4014-9DB2-ADBAC453279E}">
          <p14:sldIdLst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8"/>
            <p14:sldId id="399"/>
            <p14:sldId id="400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AAEB"/>
    <a:srgbClr val="FF9999"/>
    <a:srgbClr val="FBE5D6"/>
    <a:srgbClr val="FF0000"/>
    <a:srgbClr val="FF5050"/>
    <a:srgbClr val="63D5DB"/>
    <a:srgbClr val="B1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277" autoAdjust="0"/>
    <p:restoredTop sz="74618" autoAdjust="0"/>
  </p:normalViewPr>
  <p:slideViewPr>
    <p:cSldViewPr snapToGrid="0">
      <p:cViewPr varScale="1">
        <p:scale>
          <a:sx n="108" d="100"/>
          <a:sy n="108" d="100"/>
        </p:scale>
        <p:origin x="120" y="252"/>
      </p:cViewPr>
      <p:guideLst/>
    </p:cSldViewPr>
  </p:slideViewPr>
  <p:outlineViewPr>
    <p:cViewPr>
      <p:scale>
        <a:sx n="33" d="100"/>
        <a:sy n="33" d="100"/>
      </p:scale>
      <p:origin x="0" y="-400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150D5-DFC3-4BED-B5AC-7F26A090D838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006F-0FEF-4E79-9BBC-B91EC25CA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0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blame myself</a:t>
            </a:r>
          </a:p>
          <a:p>
            <a:endParaRPr lang="en-US" dirty="0"/>
          </a:p>
          <a:p>
            <a:r>
              <a:rPr lang="en-US" dirty="0"/>
              <a:t>I thought that everyone understood all the issues</a:t>
            </a:r>
          </a:p>
          <a:p>
            <a:endParaRPr lang="en-US" dirty="0"/>
          </a:p>
          <a:p>
            <a:r>
              <a:rPr lang="en-US" dirty="0"/>
              <a:t>Solves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Scalabilty</a:t>
            </a:r>
            <a:r>
              <a:rPr lang="en-US" dirty="0"/>
              <a:t> – both contention – infinite Bitcoin Blocksize safely – Milan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Governance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Protects Developers from Coercion – hard fork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Altcoin Competition – price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Furthermore, invested time explaining – so I assume that people understand the explanation.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Jorge Timon – sidechain requires miners to validate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Giacomo </a:t>
            </a:r>
            <a:r>
              <a:rPr lang="en-US" dirty="0" err="1"/>
              <a:t>Zucco</a:t>
            </a:r>
            <a:r>
              <a:rPr lang="en-US" dirty="0"/>
              <a:t> – Greg Slepak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Matt </a:t>
            </a:r>
            <a:r>
              <a:rPr lang="en-US" dirty="0" err="1"/>
              <a:t>Corallo</a:t>
            </a:r>
            <a:r>
              <a:rPr lang="en-US" dirty="0"/>
              <a:t> – multiplication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…”further (drastically) reduce it by requiring users to potentially pay in excess of the value an attacker is willing to pay to keep their chain secure, on a recurring basis?”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Double-Downers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Compounding the issue – obvious for me – problems – easily solvable – why don’t they </a:t>
            </a:r>
          </a:p>
          <a:p>
            <a:endParaRPr lang="en-US" dirty="0"/>
          </a:p>
          <a:p>
            <a:r>
              <a:rPr lang="en-US" dirty="0"/>
              <a:t>When you solve everyone’s problem, and people still complain, what logical conclusion can you even draw from that?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That people prefer to have the problems, to make themselves more important. It certainly doesn’t need to be a conspiracy -- as Giacomo keeps misrepresenting Daniel </a:t>
            </a:r>
            <a:r>
              <a:rPr lang="en-US" dirty="0" err="1"/>
              <a:t>Krawisz’s</a:t>
            </a:r>
            <a:r>
              <a:rPr lang="en-US" dirty="0"/>
              <a:t> argument.</a:t>
            </a:r>
          </a:p>
          <a:p>
            <a:endParaRPr lang="en-US" dirty="0"/>
          </a:p>
          <a:p>
            <a:r>
              <a:rPr lang="en-US" dirty="0"/>
              <a:t>Bias motivated reasoning. People prefer to believe the Roger Ver is wrong about big blocks because they don’t like him personally, or because they think Roger is annoying them.</a:t>
            </a:r>
          </a:p>
          <a:p>
            <a:endParaRPr lang="en-US" dirty="0"/>
          </a:p>
          <a:p>
            <a:r>
              <a:rPr lang="en-US" dirty="0"/>
              <a:t>Miracle Pill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79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roger pumps Bitcoin Cash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0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/>
              <a:t>All value concentrated in the winning coin</a:t>
            </a:r>
            <a:r>
              <a:rPr lang="en-US" dirty="0"/>
              <a:t> = ($$__$$)</a:t>
            </a:r>
            <a:endParaRPr lang="en-US" baseline="0" dirty="0"/>
          </a:p>
          <a:p>
            <a:pPr lvl="1"/>
            <a:r>
              <a:rPr lang="en-US" dirty="0"/>
              <a:t>No ‘intrinsic value’ in Altcoins, except as collectibles (DOGE / </a:t>
            </a:r>
            <a:r>
              <a:rPr lang="en-US" dirty="0" err="1"/>
              <a:t>PepeCash</a:t>
            </a:r>
            <a:r>
              <a:rPr lang="en-US" dirty="0"/>
              <a:t>).</a:t>
            </a:r>
          </a:p>
          <a:p>
            <a:pPr lvl="1"/>
            <a:r>
              <a:rPr lang="en-US" i="1" dirty="0"/>
              <a:t>More</a:t>
            </a:r>
            <a:r>
              <a:rPr lang="en-US" dirty="0"/>
              <a:t> total value (Metcalfe’s Law). No switching costs / transaction frictions.</a:t>
            </a:r>
          </a:p>
          <a:p>
            <a:pPr lvl="1"/>
            <a:r>
              <a:rPr lang="en-US" dirty="0"/>
              <a:t>No more technological risk – investors in BTC will know it will always have the best tech.</a:t>
            </a:r>
          </a:p>
          <a:p>
            <a:r>
              <a:rPr lang="en-US" dirty="0"/>
              <a:t>Infinite Blockspace + More Hashrate Security</a:t>
            </a:r>
          </a:p>
          <a:p>
            <a:pPr lvl="1"/>
            <a:r>
              <a:rPr lang="en-US" dirty="0"/>
              <a:t>Altcoins currently provide users with a de facto ‘Unlimited Blocksize’. </a:t>
            </a:r>
          </a:p>
          <a:p>
            <a:pPr lvl="1"/>
            <a:r>
              <a:rPr lang="en-US" dirty="0"/>
              <a:t>But the </a:t>
            </a:r>
            <a:r>
              <a:rPr lang="en-US" dirty="0" err="1"/>
              <a:t>txn</a:t>
            </a:r>
            <a:r>
              <a:rPr lang="en-US" dirty="0"/>
              <a:t> fees (among other things) on Alts, don’t go to our Bitcoin Miners…</a:t>
            </a:r>
          </a:p>
          <a:p>
            <a:pPr lvl="1"/>
            <a:r>
              <a:rPr lang="en-US" dirty="0"/>
              <a:t>…so SC improve over this –unlimited </a:t>
            </a:r>
            <a:r>
              <a:rPr lang="en-US" dirty="0" err="1"/>
              <a:t>blocksize</a:t>
            </a:r>
            <a:r>
              <a:rPr lang="en-US" dirty="0"/>
              <a:t> + fees go to Bitcoin Miners.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 unlikely – then Bitcoin loses</a:t>
            </a:r>
          </a:p>
          <a:p>
            <a:pPr lvl="1"/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</a:t>
            </a:r>
            <a:r>
              <a:rPr lang="en-US" dirty="0" err="1"/>
              <a:t>ppl</a:t>
            </a:r>
            <a:r>
              <a:rPr lang="en-US" dirty="0"/>
              <a:t> transact a lot, others don’t. Some can afford expensive node, others can’t.</a:t>
            </a:r>
          </a:p>
          <a:p>
            <a:pPr lvl="1"/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2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09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Stealing a lot of work! After all, someone already made </a:t>
            </a:r>
            <a:r>
              <a:rPr lang="en-US" dirty="0" err="1"/>
              <a:t>Litecoin</a:t>
            </a:r>
            <a:r>
              <a:rPr lang="en-US" dirty="0"/>
              <a:t>,</a:t>
            </a:r>
            <a:r>
              <a:rPr lang="en-US" baseline="0" dirty="0"/>
              <a:t> Ethereum.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4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0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your big excuse – Paul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2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9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Famous biologist and </a:t>
            </a:r>
            <a:r>
              <a:rPr lang="en-US" dirty="0" err="1"/>
              <a:t>Chozo</a:t>
            </a:r>
            <a:r>
              <a:rPr lang="en-US" dirty="0"/>
              <a:t> historian</a:t>
            </a:r>
          </a:p>
          <a:p>
            <a:endParaRPr lang="en-US" dirty="0"/>
          </a:p>
          <a:p>
            <a:r>
              <a:rPr lang="en-US" dirty="0"/>
              <a:t>As if someone had held down the A button, charging up their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malice, not stupidity.</a:t>
            </a:r>
          </a:p>
          <a:p>
            <a:endParaRPr lang="en-US" dirty="0"/>
          </a:p>
          <a:p>
            <a:r>
              <a:rPr lang="en-US" dirty="0"/>
              <a:t>You could at most say that DC allows users to gamble that I am correct about a given miner-strategy being most profitable.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8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3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14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3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5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1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56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exactly why it *IS* 100%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8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3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6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malice, not stupidity.</a:t>
            </a:r>
          </a:p>
          <a:p>
            <a:endParaRPr lang="en-US" dirty="0"/>
          </a:p>
          <a:p>
            <a:r>
              <a:rPr lang="en-US" dirty="0"/>
              <a:t>I try to help explain Drivechain to people -- cherry pick this little thing – common to all sidechain designs -- without understanding the issues.</a:t>
            </a:r>
          </a:p>
          <a:p>
            <a:endParaRPr lang="en-US" dirty="0"/>
          </a:p>
          <a:p>
            <a:r>
              <a:rPr lang="en-US" dirty="0"/>
              <a:t>I think these people are a lost 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Theres</a:t>
            </a:r>
            <a:r>
              <a:rPr lang="en-US" dirty="0"/>
              <a:t> a very real sense in which he is saying …</a:t>
            </a:r>
          </a:p>
          <a:p>
            <a:endParaRPr lang="en-US" dirty="0"/>
          </a:p>
          <a:p>
            <a:r>
              <a:rPr lang="en-US" dirty="0"/>
              <a:t>Full node or bust.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05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logical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4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txn</a:t>
            </a:r>
            <a:r>
              <a:rPr lang="en-US" dirty="0"/>
              <a:t> already spends all of its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6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 Maxwell not smart enough to figure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1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51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28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51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36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478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1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2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2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6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9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8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3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61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59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392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737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43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Instead of actually getting 2 GB worth of data a week, you just need one “bit” – is everything ok or is something wrong.</a:t>
            </a:r>
          </a:p>
          <a:p>
            <a:endParaRPr lang="en-US" baseline="0" dirty="0"/>
          </a:p>
          <a:p>
            <a:r>
              <a:rPr lang="en-US" baseline="0" dirty="0"/>
              <a:t>If you want to know which withdrawals are </a:t>
            </a:r>
            <a:r>
              <a:rPr lang="en-US" baseline="0" dirty="0" err="1"/>
              <a:t>side:valid</a:t>
            </a:r>
            <a:r>
              <a:rPr lang="en-US" baseline="0" dirty="0"/>
              <a:t>, just run the sidechain node. This is ALL for people who *don’t* want to run the sidechain node (ie, the people who don’t want to know).</a:t>
            </a:r>
          </a:p>
          <a:p>
            <a:endParaRPr lang="en-US" baseline="0" dirty="0"/>
          </a:p>
          <a:p>
            <a:r>
              <a:rPr lang="en-US" baseline="0" dirty="0"/>
              <a:t>Still do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2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sidechains tab, and you’d be able to see all the trains in advance, and then you’d be able to say – “Don’t let those passengers into this country”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96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159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a little loosely here</a:t>
            </a:r>
          </a:p>
          <a:p>
            <a:endParaRPr lang="en-US" dirty="0"/>
          </a:p>
          <a:p>
            <a:r>
              <a:rPr lang="en-US" dirty="0"/>
              <a:t>To you it will look like it wont confirm, but it will.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3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9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sovereign debt – can’t even TALK about defaulting.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8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is good, and Drivechain is even better</a:t>
            </a:r>
            <a:r>
              <a:rPr lang="en-US" baseline="0" dirty="0"/>
              <a:t> – at reducing theft. Obviously LN has greater speed and privacy, and greater scalability. But I think Drivechain is actually more secure.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and maintain a culture / industry where they are important,</a:t>
            </a:r>
            <a:r>
              <a:rPr lang="en-US" baseline="0" dirty="0"/>
              <a:t> just like Ben </a:t>
            </a:r>
            <a:r>
              <a:rPr lang="en-US" baseline="0" dirty="0" err="1"/>
              <a:t>Lawsky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Greg Maxwell Stalin</a:t>
            </a:r>
            <a:r>
              <a:rPr lang="en-US" baseline="0" dirty="0"/>
              <a:t> joke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0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6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85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45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15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040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643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09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94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229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BMM Validity unproven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9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6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BMM Validity unproven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67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95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prevent</a:t>
            </a:r>
          </a:p>
          <a:p>
            <a:r>
              <a:rPr lang="en-US" dirty="0"/>
              <a:t>XCP hides in Bitcoin txns, so it is a cat and mouse game – w/ advantage to XCP in my opinion</a:t>
            </a:r>
          </a:p>
          <a:p>
            <a:endParaRPr lang="en-US" dirty="0"/>
          </a:p>
          <a:p>
            <a:r>
              <a:rPr lang="en-US" dirty="0"/>
              <a:t>Also speed, transparency, verifiably</a:t>
            </a:r>
          </a:p>
          <a:p>
            <a:endParaRPr lang="en-US" dirty="0"/>
          </a:p>
          <a:p>
            <a:r>
              <a:rPr lang="en-US" dirty="0"/>
              <a:t>We want people to lose money if the sidechain sucks.  -- how SC designs improve</a:t>
            </a:r>
          </a:p>
          <a:p>
            <a:endParaRPr lang="en-US" dirty="0"/>
          </a:p>
          <a:p>
            <a:r>
              <a:rPr lang="en-US" dirty="0"/>
              <a:t>A good frame for the difference in philosophy – mainchain perfect, sidechains imperfect – move fast and breaking things</a:t>
            </a:r>
          </a:p>
          <a:p>
            <a:r>
              <a:rPr lang="en-US" dirty="0"/>
              <a:t>Imagine if every website had to bitcoin-dev for approval, and then the people there complained – not explained enough, </a:t>
            </a:r>
            <a:r>
              <a:rPr lang="en-US" dirty="0" err="1"/>
              <a:t>expl</a:t>
            </a:r>
            <a:r>
              <a:rPr lang="en-US" dirty="0"/>
              <a:t> too long and </a:t>
            </a:r>
            <a:r>
              <a:rPr lang="en-US" dirty="0" err="1"/>
              <a:t>tldr</a:t>
            </a:r>
            <a:r>
              <a:rPr lang="en-US" dirty="0"/>
              <a:t>, don’t need – no one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784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65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conferences</a:t>
            </a:r>
          </a:p>
          <a:p>
            <a:r>
              <a:rPr lang="en-US" dirty="0"/>
              <a:t>Businessmen coming to ask for permission</a:t>
            </a:r>
          </a:p>
          <a:p>
            <a:r>
              <a:rPr lang="en-US" dirty="0"/>
              <a:t>Certainly something to think about</a:t>
            </a:r>
          </a:p>
          <a:p>
            <a:endParaRPr lang="en-US" dirty="0"/>
          </a:p>
          <a:p>
            <a:r>
              <a:rPr lang="en-US" dirty="0"/>
              <a:t>Even if </a:t>
            </a:r>
            <a:r>
              <a:rPr lang="en-US" dirty="0" err="1"/>
              <a:t>theres</a:t>
            </a:r>
            <a:r>
              <a:rPr lang="en-US" dirty="0"/>
              <a:t> no monetary compensation – its kind of cool for someone to say – Coinbase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no one will claim to be in charge explicitly,</a:t>
            </a:r>
          </a:p>
          <a:p>
            <a:endParaRPr lang="en-US" dirty="0"/>
          </a:p>
          <a:p>
            <a:r>
              <a:rPr lang="en-US" dirty="0"/>
              <a:t>but  low interest in my Fork Futures idea – even though it killed SW2x – exactly the way I said Sep 2015</a:t>
            </a:r>
          </a:p>
          <a:p>
            <a:r>
              <a:rPr lang="en-US" dirty="0"/>
              <a:t>Why weren’t experts interested in killing </a:t>
            </a:r>
            <a:r>
              <a:rPr lang="en-US" dirty="0" err="1"/>
              <a:t>BitcoinXT</a:t>
            </a:r>
            <a:r>
              <a:rPr lang="en-US" dirty="0"/>
              <a:t> in that way</a:t>
            </a:r>
          </a:p>
          <a:p>
            <a:r>
              <a:rPr lang="en-US" dirty="0"/>
              <a:t>-- because it didn’t involve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know if this has persuaded you to do code review or to double down on bigotry.</a:t>
            </a:r>
          </a:p>
          <a:p>
            <a:endParaRPr lang="en-US" dirty="0"/>
          </a:p>
          <a:p>
            <a:r>
              <a:rPr lang="en-US" dirty="0"/>
              <a:t>You know I was only trying to help, </a:t>
            </a:r>
          </a:p>
          <a:p>
            <a:r>
              <a:rPr lang="en-US" dirty="0"/>
              <a:t>Hero / </a:t>
            </a:r>
            <a:r>
              <a:rPr lang="en-US" dirty="0" err="1"/>
              <a:t>genious</a:t>
            </a:r>
            <a:endParaRPr lang="en-US" dirty="0"/>
          </a:p>
          <a:p>
            <a:r>
              <a:rPr lang="en-US" dirty="0"/>
              <a:t>..earned – do a lot to protect Bitcoin from politicization of hard forks, threat of a mandatory extension block.</a:t>
            </a:r>
          </a:p>
          <a:p>
            <a:endParaRPr lang="en-US" dirty="0"/>
          </a:p>
          <a:p>
            <a:r>
              <a:rPr lang="en-US" dirty="0"/>
              <a:t>Market share below 33%, Roger Ver fighting Greg Maxwell (could be working together), Rise of Ethereum – qwerty – Esperanto – network effects – Ethereum mandatory extension blocks – government crackdown on Bitcoin </a:t>
            </a:r>
          </a:p>
          <a:p>
            <a:endParaRPr lang="en-US" dirty="0"/>
          </a:p>
          <a:p>
            <a:r>
              <a:rPr lang="en-US" dirty="0"/>
              <a:t>You want to roll those dice? Just think about network effects, and how dumb the average layperson is.</a:t>
            </a:r>
          </a:p>
          <a:p>
            <a:endParaRPr lang="en-US" dirty="0"/>
          </a:p>
          <a:p>
            <a:r>
              <a:rPr lang="en-US" dirty="0"/>
              <a:t>tearing the community apart, forcing Greg Maxwell and Roger Ver to work against each other – instead of against the banks.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really our best ideas?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15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32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analysts, and even documentary filmmakers.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Nutritionists, personal trainers.</a:t>
            </a:r>
          </a:p>
          <a:p>
            <a:endParaRPr lang="en-US" dirty="0"/>
          </a:p>
          <a:p>
            <a:r>
              <a:rPr lang="en-US" dirty="0"/>
              <a:t>“Woah </a:t>
            </a:r>
            <a:r>
              <a:rPr lang="en-US" dirty="0" err="1"/>
              <a:t>woah</a:t>
            </a:r>
            <a:r>
              <a:rPr lang="en-US" dirty="0"/>
              <a:t> – better make sure it is perfectly safe”.</a:t>
            </a:r>
            <a:br>
              <a:rPr lang="en-US" dirty="0"/>
            </a:br>
            <a:r>
              <a:rPr lang="en-US" dirty="0"/>
              <a:t>“Better make sure there are no side effects”</a:t>
            </a:r>
          </a:p>
          <a:p>
            <a:endParaRPr lang="en-US" dirty="0"/>
          </a:p>
          <a:p>
            <a:r>
              <a:rPr lang="en-US" dirty="0"/>
              <a:t>Kind of missing the point – the upside of everyone on Earth getting perfect health a few days or weeks faster – that upside is a little more important than ensuring zero side effects.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 mean what about the people who are dying of cancer now? Shouldn’t we just rush it to them immediately.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75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analysts, and even documentary filmmakers.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Nutritionists, personal trainers.</a:t>
            </a:r>
          </a:p>
          <a:p>
            <a:endParaRPr lang="en-US" dirty="0"/>
          </a:p>
          <a:p>
            <a:r>
              <a:rPr lang="en-US" dirty="0"/>
              <a:t>“Woah </a:t>
            </a:r>
            <a:r>
              <a:rPr lang="en-US" dirty="0" err="1"/>
              <a:t>woah</a:t>
            </a:r>
            <a:r>
              <a:rPr lang="en-US" dirty="0"/>
              <a:t> – better make sure it is perfectly safe”.</a:t>
            </a:r>
            <a:br>
              <a:rPr lang="en-US" dirty="0"/>
            </a:br>
            <a:r>
              <a:rPr lang="en-US" dirty="0"/>
              <a:t>“Better make sure there are no side effects”</a:t>
            </a:r>
          </a:p>
          <a:p>
            <a:endParaRPr lang="en-US" dirty="0"/>
          </a:p>
          <a:p>
            <a:r>
              <a:rPr lang="en-US" dirty="0"/>
              <a:t>Kind of missing the point – the upside of everyone on Earth getting perfect health a few days or weeks faster – that upside is a little more important than checking for side effects.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Anonymous PT story. Anonymous </a:t>
            </a:r>
            <a:r>
              <a:rPr lang="en-US" dirty="0" err="1"/>
              <a:t>Blockstream</a:t>
            </a:r>
            <a:r>
              <a:rPr lang="en-US" dirty="0"/>
              <a:t>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615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Representative of a certain archetype – the guardians of Bitcoin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3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561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Representative of a certain archetype – the guardians of Bitcoin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586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Possibility – I’m a lot smarter than everyone.</a:t>
            </a:r>
          </a:p>
          <a:p>
            <a:endParaRPr lang="en-US" dirty="0"/>
          </a:p>
          <a:p>
            <a:r>
              <a:rPr lang="en-US" dirty="0"/>
              <a:t>Create and maintain a culture / industry where they are important,</a:t>
            </a:r>
            <a:r>
              <a:rPr lang="en-US" baseline="0" dirty="0"/>
              <a:t> just like Ben </a:t>
            </a:r>
            <a:r>
              <a:rPr lang="en-US" baseline="0" dirty="0" err="1"/>
              <a:t>Lawsky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787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That would explain why there’s no support from industry, despite this being the only thing that can solve the scaling contention.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Many </a:t>
            </a:r>
            <a:r>
              <a:rPr lang="en-US" dirty="0" err="1"/>
              <a:t>Bitcoiners</a:t>
            </a:r>
            <a:r>
              <a:rPr lang="en-US" dirty="0"/>
              <a:t>, including reviewers, may already own more Altcoin than BTC.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 knows who secretly owns what?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766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Ergo, everyone becomes too dumb to understand.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906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26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61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https://www.reddit.com/r/Bitcoin/comments/22vn4m/why_do_people_think_that_sidechains_are_going_to/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54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57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82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38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276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48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465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F006F-0FEF-4E79-9BBC-B91EC25CA5C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CE74-2098-4C77-AA27-57B9B5129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BACFE-9609-45F3-926C-DF1428DE1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0E17B-9A54-4895-A93C-3A14D06D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249E-9C2B-4126-B0E8-3FC0D8D76B94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6FEC-D539-4A6B-9FCA-CA22B578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3D2-DD18-4D63-B417-4FBFB0AA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23813"/>
            <a:ext cx="2743200" cy="365125"/>
          </a:xfrm>
        </p:spPr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9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A12D-D4CA-4818-AA2E-B25BEA46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A3702-7605-44BA-A18B-AB48BCBB4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7CD9-0D33-4275-85CC-B307184F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AF9C-7A0B-4F0E-AC8D-34F1FDFA0905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80492-1EA9-4119-AE28-5F2711B2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CA596-56FB-4741-8231-954AFE23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9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E92C4-6FE9-40C5-A56A-7EBC2D41E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40F6C-E1BC-4630-8E69-4AC1175B1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A4906-C435-48A1-BAE1-D0F6C672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36938-85D8-46DF-861C-C9926664C752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EA8D6-F2C2-400E-970E-6B089E22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10A8-A8B6-4526-A88B-63171A18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9525-C70F-453E-86D2-3975E4FE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7409B-0EC6-4214-81FF-F33695237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B767-525E-468E-889E-D2FAA3D3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B0F7-2818-4574-A3FD-DBD64D05F03F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D5BAC-0C0F-4713-A8B8-DB13381F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0FBFE-F2AA-4219-89E9-915E0E0B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67469"/>
            <a:ext cx="2743200" cy="365125"/>
          </a:xfrm>
        </p:spPr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2243-BA1E-4D78-A72B-54C73954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E551C-2FD7-4F06-B7ED-578813A5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0CDFA-66B1-4887-8292-F5E8E8EC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12E9-1710-4EFC-9AED-56D4F73DE68D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70126-1EC7-433E-9074-2288C17E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F064-EC52-4D0B-A65D-E90D9DC4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2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E4CD-0B31-45F0-B0D6-93E9A8F0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3FE86-75D2-4456-A521-82C4DDBD1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375AC-78B5-4534-A823-8ACBAEB25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9D495-1DAD-4506-BB0C-645A59B8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B3C1-4153-43CD-BC43-887A51053A7E}" type="datetime1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2D699-C42E-4BC9-8AFB-DF0D46B4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015B5-4106-49BC-86EE-4A60881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1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4B1E-D2AB-4DD7-81F4-83F203A7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CD91D-D2D5-4A1B-91D3-4D651DF90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B8CAF-70E5-4CDC-B99E-4FA136259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F5C26-24A4-492E-82B4-EB8449CAB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A5E66-A388-47E3-B5AE-E225B8281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97907-3BA2-4A61-8316-4D9AF662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2204-6AC1-4A75-ADA6-2B19A8473A0D}" type="datetime1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0F4F2-7B69-4D67-A7BE-D0BFF93A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AC9ED-780B-4474-B94B-F4BF9AF3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9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D36-C2BA-445F-8D37-1417B1E8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6997C-0CF9-42BF-9E5D-3B45D316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A624-E73B-43C5-A7DD-BB07D2B62A3C}" type="datetime1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2CF49-6AEA-4855-9CFD-C77B69B4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5EFC-CC0A-40EE-BCA5-E3E02A7D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7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B8290-B21D-41A9-99AE-EEDB0187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ABEF4-011A-4A82-8E06-7200F6380D7F}" type="datetime1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83AEE-32A9-49C8-BE59-4D6F3319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635BC-79A5-4813-AFCC-CF07BA5C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8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F1DD-B6C7-41BA-90C0-E85256D3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8D37-BFA2-4A68-B0B5-B1BF4832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F0C8D-A721-4B88-865B-A68634EEC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2BF9B-D095-46EC-AD18-83D39764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073F1-A12B-4150-AC1A-F5625BAA1E46}" type="datetime1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7DB8A-63C1-4415-B63A-5FEE36AC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BB1DE-5A8A-4C94-8D4B-8D218E34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5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370F-513A-44FD-AC65-F3364E68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E5D3F-A808-4613-9F77-5D35ED42D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00695-A104-43CE-B108-E7CF364D8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F4425-3FD0-477B-8793-DE74329A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A6AF-3644-4C9A-9297-8006909111EF}" type="datetime1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D12C2-7B4B-4540-9B3B-EB310773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5A88-39B4-40E2-9B5C-BF70FF1A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8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510CD-8080-47D2-ADA5-E14E04A6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A45F5-03E2-4AF1-859D-D3842F6A7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46702-153B-4093-9B0E-30AE42C96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537D-9787-4B1D-AD6F-57B425265B3B}" type="datetime1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32D51-5398-43C5-8742-684E1558D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781B5-93D7-418C-A65F-C055AAAC1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565A5-C0F4-4821-8744-9B0CD445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8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7992E-0ACA-4ED1-8BFC-DA34ABE51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1265"/>
            <a:ext cx="11836400" cy="6595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5C6E09-D196-40C7-A1EE-932CEEE8A169}"/>
              </a:ext>
            </a:extLst>
          </p:cNvPr>
          <p:cNvSpPr/>
          <p:nvPr/>
        </p:nvSpPr>
        <p:spPr>
          <a:xfrm>
            <a:off x="1828800" y="1600200"/>
            <a:ext cx="8489244" cy="38862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BAA82-9BE4-4DEE-8378-518A701F15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Drivechain – Overview</a:t>
            </a:r>
            <a:br>
              <a:rPr lang="en-US" dirty="0"/>
            </a:br>
            <a:r>
              <a:rPr lang="en-US" dirty="0"/>
              <a:t>and Misconceptions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6F3B1-3526-4A53-8277-FDFDB745F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Sztorc</a:t>
            </a:r>
          </a:p>
          <a:p>
            <a:r>
              <a:rPr lang="en-US" dirty="0"/>
              <a:t>TAB </a:t>
            </a:r>
            <a:r>
              <a:rPr lang="en-US" dirty="0" err="1"/>
              <a:t>Conf</a:t>
            </a:r>
            <a:r>
              <a:rPr lang="en-US" dirty="0"/>
              <a:t> – Atlanta, GA</a:t>
            </a:r>
          </a:p>
          <a:p>
            <a:r>
              <a:rPr lang="en-US" dirty="0"/>
              <a:t>Jan 27, 2018 – v1.0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FB946-5709-49A7-AB18-217D0D2D7265}"/>
              </a:ext>
            </a:extLst>
          </p:cNvPr>
          <p:cNvSpPr/>
          <p:nvPr/>
        </p:nvSpPr>
        <p:spPr>
          <a:xfrm>
            <a:off x="4691061" y="4910137"/>
            <a:ext cx="2819401" cy="409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Feb 4</a:t>
            </a:r>
            <a:r>
              <a:rPr lang="en-US" sz="2400" baseline="30000" dirty="0"/>
              <a:t>th</a:t>
            </a:r>
            <a:r>
              <a:rPr lang="en-US" sz="2400" dirty="0"/>
              <a:t>, 2018 – v2.0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B443DE-36FC-4590-A9E7-D54608C1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8E3565A5-C0F4-4821-8744-9B0CD445A5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D863-C38D-4E23-82EB-90D4BD58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9" y="418983"/>
            <a:ext cx="10515600" cy="775778"/>
          </a:xfrm>
        </p:spPr>
        <p:txBody>
          <a:bodyPr/>
          <a:lstStyle/>
          <a:p>
            <a:r>
              <a:rPr lang="en-US" dirty="0"/>
              <a:t>What’s the point?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6A517-0DD6-4B19-8362-60CB6108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23" y="1136037"/>
            <a:ext cx="10515600" cy="5573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7FBCAC-FF08-4856-91AB-E43C1F9FA82C}"/>
              </a:ext>
            </a:extLst>
          </p:cNvPr>
          <p:cNvSpPr/>
          <p:nvPr/>
        </p:nvSpPr>
        <p:spPr>
          <a:xfrm>
            <a:off x="547774" y="1907765"/>
            <a:ext cx="2017086" cy="613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I made this, BTC was at $6,800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4B2B5-0552-4A60-A111-11F9E2AA3BA4}"/>
              </a:ext>
            </a:extLst>
          </p:cNvPr>
          <p:cNvSpPr/>
          <p:nvPr/>
        </p:nvSpPr>
        <p:spPr>
          <a:xfrm>
            <a:off x="7650046" y="606914"/>
            <a:ext cx="3762477" cy="3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Popularity </a:t>
            </a:r>
            <a:r>
              <a:rPr lang="en-US" dirty="0">
                <a:sym typeface="Wingdings" panose="05000000000000000000" pitchFamily="2" charset="2"/>
              </a:rPr>
              <a:t> d(location), not d(price)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01F0-DE3A-4983-971A-AFAD35002C4D}"/>
              </a:ext>
            </a:extLst>
          </p:cNvPr>
          <p:cNvSpPr txBox="1"/>
          <p:nvPr/>
        </p:nvSpPr>
        <p:spPr>
          <a:xfrm>
            <a:off x="7620000" y="3234606"/>
            <a:ext cx="13490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Bitcoin Cash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FBC95-CBED-4514-A89D-02D86BF0E1D9}"/>
              </a:ext>
            </a:extLst>
          </p:cNvPr>
          <p:cNvSpPr/>
          <p:nvPr/>
        </p:nvSpPr>
        <p:spPr>
          <a:xfrm>
            <a:off x="1206600" y="4058214"/>
            <a:ext cx="1311247" cy="5563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365464-11E2-4EA5-94E7-2617FBBD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20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solidFill>
            <a:srgbClr val="F4AAEB">
              <a:alpha val="2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8" y="286579"/>
            <a:ext cx="11811364" cy="802194"/>
          </a:xfrm>
        </p:spPr>
        <p:txBody>
          <a:bodyPr>
            <a:normAutofit/>
          </a:bodyPr>
          <a:lstStyle/>
          <a:p>
            <a:r>
              <a:rPr lang="en-US" dirty="0" err="1"/>
              <a:t>Opt</a:t>
            </a:r>
            <a:r>
              <a:rPr lang="en-US" dirty="0"/>
              <a:t> In – Blind Merged Mining </a:t>
            </a:r>
            <a:r>
              <a:rPr lang="en-US" i="1" u="sng" dirty="0"/>
              <a:t>At All</a:t>
            </a:r>
            <a:r>
              <a:rPr lang="en-US" i="1" dirty="0"/>
              <a:t> </a:t>
            </a:r>
            <a:r>
              <a:rPr lang="en-US" dirty="0"/>
              <a:t>is Optional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CDF73-D867-4C79-BF8B-46A58160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2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FE3C9-A4CE-4522-80C8-C59452C1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0"/>
            <a:ext cx="100689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E48FF-FB12-4415-98B6-1325B78C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136775"/>
            <a:ext cx="5838825" cy="739775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Bitcoin Dominance Index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5603AF-10E4-4ACA-912C-BEF8CCC7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653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FE3C9-A4CE-4522-80C8-C59452C1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0"/>
            <a:ext cx="100689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E48FF-FB12-4415-98B6-1325B78C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136775"/>
            <a:ext cx="5838825" cy="739775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Bitcoin Dominance Index</a:t>
            </a:r>
          </a:p>
        </p:txBody>
      </p:sp>
      <p:pic>
        <p:nvPicPr>
          <p:cNvPr id="2050" name="Picture 2" descr="Image result for donald trump sad meme">
            <a:extLst>
              <a:ext uri="{FF2B5EF4-FFF2-40B4-BE49-F238E27FC236}">
                <a16:creationId xmlns:a16="http://schemas.microsoft.com/office/drawing/2014/main" id="{BC89F4D3-97F0-47A8-9FEA-6C2518BB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08" y="3076575"/>
            <a:ext cx="3587751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85A09-2AC2-415B-A42B-BFEC0378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63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8386D-2006-40CD-A146-0ACCF5CC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69057"/>
            <a:ext cx="8648700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CDF12-2D20-4504-9EAE-A33151E0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06" y="2595562"/>
            <a:ext cx="9029700" cy="3971925"/>
          </a:xfrm>
          <a:prstGeom prst="rect">
            <a:avLst/>
          </a:prstGeom>
        </p:spPr>
      </p:pic>
      <p:pic>
        <p:nvPicPr>
          <p:cNvPr id="3074" name="Picture 2" descr="https://people.xiph.org/~greg/temp/searchmemorydealers.png">
            <a:extLst>
              <a:ext uri="{FF2B5EF4-FFF2-40B4-BE49-F238E27FC236}">
                <a16:creationId xmlns:a16="http://schemas.microsoft.com/office/drawing/2014/main" id="{CCA19B64-CCDE-4334-9957-56A8AE59D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r="35781" b="11194"/>
          <a:stretch/>
        </p:blipFill>
        <p:spPr bwMode="auto">
          <a:xfrm rot="17597592">
            <a:off x="-3867150" y="4383880"/>
            <a:ext cx="9307696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0661D-85FB-4116-8C35-3E9C4D1D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12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Community Infighting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9F8C6-69A9-4EF6-B60B-A07AA64D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594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8386D-2006-40CD-A146-0ACCF5CC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69057"/>
            <a:ext cx="8648700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CDF12-2D20-4504-9EAE-A33151E0D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06" y="2595562"/>
            <a:ext cx="9029700" cy="3971925"/>
          </a:xfrm>
          <a:prstGeom prst="rect">
            <a:avLst/>
          </a:prstGeom>
        </p:spPr>
      </p:pic>
      <p:pic>
        <p:nvPicPr>
          <p:cNvPr id="3074" name="Picture 2" descr="https://people.xiph.org/~greg/temp/searchmemorydealers.png">
            <a:extLst>
              <a:ext uri="{FF2B5EF4-FFF2-40B4-BE49-F238E27FC236}">
                <a16:creationId xmlns:a16="http://schemas.microsoft.com/office/drawing/2014/main" id="{CCA19B64-CCDE-4334-9957-56A8AE59D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r="35781" b="11194"/>
          <a:stretch/>
        </p:blipFill>
        <p:spPr bwMode="auto">
          <a:xfrm rot="17597592">
            <a:off x="-3867150" y="4383880"/>
            <a:ext cx="9307696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0661D-85FB-4116-8C35-3E9C4D1D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12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Community Infighting</a:t>
            </a:r>
          </a:p>
        </p:txBody>
      </p:sp>
      <p:pic>
        <p:nvPicPr>
          <p:cNvPr id="6" name="Picture 2" descr="Image result for donald trump sad meme">
            <a:extLst>
              <a:ext uri="{FF2B5EF4-FFF2-40B4-BE49-F238E27FC236}">
                <a16:creationId xmlns:a16="http://schemas.microsoft.com/office/drawing/2014/main" id="{8B258551-3E14-40A8-98C7-6C7150BF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50" y="3077095"/>
            <a:ext cx="3587751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A86BA-4A02-4EAC-A528-43071D92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0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F34C-D1C1-436C-ABAC-185735B4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0" y="24654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What’s the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96E34-909F-42E4-B1BB-AE77161E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16" y="982493"/>
            <a:ext cx="11213528" cy="5655374"/>
          </a:xfrm>
        </p:spPr>
        <p:txBody>
          <a:bodyPr>
            <a:normAutofit/>
          </a:bodyPr>
          <a:lstStyle/>
          <a:p>
            <a:pPr lvl="0"/>
            <a:r>
              <a:rPr lang="en-US" baseline="0" dirty="0"/>
              <a:t>Crush the Alts</a:t>
            </a:r>
          </a:p>
          <a:p>
            <a:pPr lvl="1"/>
            <a:r>
              <a:rPr lang="en-US" baseline="0" dirty="0"/>
              <a:t>Value – Metcalfe’s Law</a:t>
            </a:r>
          </a:p>
          <a:p>
            <a:pPr lvl="1"/>
            <a:r>
              <a:rPr lang="en-US" dirty="0"/>
              <a:t>Blockspace &amp; Security – Alt Tx Fees to Our Miners</a:t>
            </a:r>
          </a:p>
          <a:p>
            <a:pPr lvl="1"/>
            <a:r>
              <a:rPr lang="en-US" dirty="0"/>
              <a:t>Existential Threat</a:t>
            </a:r>
          </a:p>
          <a:p>
            <a:r>
              <a:rPr lang="en-US" dirty="0"/>
              <a:t>Scalability Contention</a:t>
            </a:r>
          </a:p>
          <a:p>
            <a:pPr lvl="1"/>
            <a:r>
              <a:rPr lang="en-US" dirty="0"/>
              <a:t>True cause: </a:t>
            </a:r>
            <a:r>
              <a:rPr lang="en-US" b="1" dirty="0"/>
              <a:t>people are different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(vs blockchain 100% consensus)!</a:t>
            </a:r>
          </a:p>
          <a:p>
            <a:pPr lvl="1"/>
            <a:r>
              <a:rPr lang="en-US" dirty="0"/>
              <a:t>Lightning network </a:t>
            </a:r>
            <a:r>
              <a:rPr lang="en-US" i="1" u="sng" dirty="0"/>
              <a:t>does not solve scalability contention</a:t>
            </a:r>
          </a:p>
          <a:p>
            <a:pPr lvl="1"/>
            <a:r>
              <a:rPr lang="en-US" dirty="0"/>
              <a:t>“miles per gallon” (scalability) vs. </a:t>
            </a:r>
            <a:br>
              <a:rPr lang="en-US" dirty="0"/>
            </a:br>
            <a:r>
              <a:rPr lang="en-US" dirty="0"/>
              <a:t>“fuel tank size [gallons]” (decentralization)</a:t>
            </a:r>
          </a:p>
          <a:p>
            <a:pPr lvl="1"/>
            <a:r>
              <a:rPr lang="en-US" dirty="0"/>
              <a:t>“Scalability” debate </a:t>
            </a:r>
            <a:r>
              <a:rPr lang="en-US" i="1" dirty="0"/>
              <a:t>isn’t about scalability</a:t>
            </a:r>
            <a:r>
              <a:rPr lang="en-US" dirty="0"/>
              <a:t>. It is about </a:t>
            </a:r>
            <a:r>
              <a:rPr lang="en-US" b="1" i="1" u="sng" dirty="0"/>
              <a:t>decentralization</a:t>
            </a:r>
            <a:r>
              <a:rPr lang="en-US" dirty="0"/>
              <a:t> -- how much a node should cost to run.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E393F-115E-4029-98A0-AEFE983E08F7}"/>
              </a:ext>
            </a:extLst>
          </p:cNvPr>
          <p:cNvSpPr/>
          <p:nvPr/>
        </p:nvSpPr>
        <p:spPr>
          <a:xfrm>
            <a:off x="5756778" y="5503526"/>
            <a:ext cx="1592288" cy="37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Roger / Luke</a:t>
            </a:r>
          </a:p>
        </p:txBody>
      </p:sp>
      <p:pic>
        <p:nvPicPr>
          <p:cNvPr id="1026" name="Picture 2" descr="Image result for scaling bitcoin logo">
            <a:extLst>
              <a:ext uri="{FF2B5EF4-FFF2-40B4-BE49-F238E27FC236}">
                <a16:creationId xmlns:a16="http://schemas.microsoft.com/office/drawing/2014/main" id="{FD662204-408E-45B8-BF34-F0A30511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55" y="2460053"/>
            <a:ext cx="1937894" cy="19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51B88-B452-4955-BC3D-C8D063F4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F6D1-B416-4C64-B3BE-25A44941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521" y="1970189"/>
            <a:ext cx="7897238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Part 2 – Drivechain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How do we make this wonderous technology?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9A189-0CBE-4CC6-8915-09B14914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2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66A4-6AC2-4CE2-8E33-CA5A4D65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68" y="-13899"/>
            <a:ext cx="10515600" cy="1325563"/>
          </a:xfrm>
        </p:spPr>
        <p:txBody>
          <a:bodyPr/>
          <a:lstStyle/>
          <a:p>
            <a:r>
              <a:rPr lang="en-US" dirty="0"/>
              <a:t>Existing Ingredients</a:t>
            </a:r>
            <a:r>
              <a:rPr lang="en-US" baseline="0" dirty="0"/>
              <a:t> -- get us Mostly There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F1D06-61A7-43DC-9723-DEDCDF507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94" y="1085030"/>
            <a:ext cx="11338332" cy="56145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Altcoins</a:t>
            </a:r>
            <a:r>
              <a:rPr lang="en-US" dirty="0"/>
              <a:t> </a:t>
            </a:r>
            <a:r>
              <a:rPr lang="en-US" b="1" dirty="0"/>
              <a:t>Themselves </a:t>
            </a:r>
            <a:r>
              <a:rPr lang="en-US" dirty="0"/>
              <a:t>– LTC,</a:t>
            </a:r>
            <a:r>
              <a:rPr lang="en-US" baseline="0" dirty="0"/>
              <a:t> Eth</a:t>
            </a:r>
            <a:r>
              <a:rPr lang="en-US" dirty="0"/>
              <a:t> </a:t>
            </a:r>
            <a:r>
              <a:rPr lang="en-US" baseline="0" dirty="0"/>
              <a:t>– would </a:t>
            </a:r>
            <a:r>
              <a:rPr lang="en-US" i="1" baseline="0" dirty="0"/>
              <a:t>already </a:t>
            </a:r>
            <a:r>
              <a:rPr lang="en-US" baseline="0" dirty="0"/>
              <a:t>be sidechains if not for…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…they print their own money.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dirty="0"/>
              <a:t>…they reliably have their own m</a:t>
            </a:r>
            <a:r>
              <a:rPr lang="en-US" baseline="0" dirty="0"/>
              <a:t>iners/</a:t>
            </a:r>
            <a:r>
              <a:rPr lang="en-US" dirty="0"/>
              <a:t>consensus.</a:t>
            </a:r>
            <a:endParaRPr lang="en-US" baseline="0" dirty="0"/>
          </a:p>
          <a:p>
            <a:pPr marL="914400" lvl="1" indent="-457200">
              <a:buFont typeface="+mj-lt"/>
              <a:buAutoNum type="romanLcPeriod"/>
            </a:pPr>
            <a:r>
              <a:rPr lang="en-US" baseline="0" dirty="0"/>
              <a:t>…they lack </a:t>
            </a:r>
            <a:r>
              <a:rPr lang="en-US" i="1" baseline="0" dirty="0"/>
              <a:t>accounting rules </a:t>
            </a:r>
            <a:r>
              <a:rPr lang="en-US" baseline="0" dirty="0"/>
              <a:t>for interchain transfers.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dirty="0"/>
              <a:t>Mainchain balance down by 1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Sidechain balance up by 1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dirty="0"/>
              <a:t>Sidechain balance down by 1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Mainchain balance up by 1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Embedded Consensus </a:t>
            </a:r>
            <a:r>
              <a:rPr lang="en-US" dirty="0"/>
              <a:t>– Counterparty, Colored Coins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Inherits Consensus (“Merged” Mining)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Asymmetric Protocol</a:t>
            </a:r>
            <a:br>
              <a:rPr lang="en-US" dirty="0"/>
            </a:br>
            <a:r>
              <a:rPr lang="en-US" dirty="0"/>
              <a:t>“Child Watches Parent” – </a:t>
            </a:r>
            <a:r>
              <a:rPr lang="en-US" sz="1600" dirty="0"/>
              <a:t>“deposits” tightly controlled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Instant Atomic </a:t>
            </a:r>
            <a:r>
              <a:rPr lang="en-US" b="1" dirty="0"/>
              <a:t>Cross-Chain Swaps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Zero-trust, simple, and </a:t>
            </a:r>
            <a:r>
              <a:rPr lang="en-US" i="1" u="sng" dirty="0"/>
              <a:t>fast</a:t>
            </a:r>
            <a:r>
              <a:rPr lang="en-US" dirty="0"/>
              <a:t>… (1 block w/o LN, immediate w/ LN)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…but not ‘pegged’ (not </a:t>
            </a:r>
            <a:r>
              <a:rPr lang="en-US" i="1" u="sng" dirty="0"/>
              <a:t>forced</a:t>
            </a:r>
            <a:r>
              <a:rPr lang="en-US" dirty="0"/>
              <a:t> to be at desired 1:1 fixed rate).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D6F4F-153C-4FA2-883B-00E00AB977AA}"/>
              </a:ext>
            </a:extLst>
          </p:cNvPr>
          <p:cNvSpPr/>
          <p:nvPr/>
        </p:nvSpPr>
        <p:spPr>
          <a:xfrm>
            <a:off x="9872980" y="1822782"/>
            <a:ext cx="1270000" cy="57404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972A0-3C43-42B9-86CF-55641F1A6E45}"/>
              </a:ext>
            </a:extLst>
          </p:cNvPr>
          <p:cNvSpPr/>
          <p:nvPr/>
        </p:nvSpPr>
        <p:spPr>
          <a:xfrm>
            <a:off x="9872980" y="2401902"/>
            <a:ext cx="1270000" cy="574040"/>
          </a:xfrm>
          <a:prstGeom prst="rect">
            <a:avLst/>
          </a:prstGeom>
          <a:solidFill>
            <a:srgbClr val="FF0000">
              <a:alpha val="2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D68810-87AF-4D33-ADB8-E266189FB3FF}"/>
              </a:ext>
            </a:extLst>
          </p:cNvPr>
          <p:cNvCxnSpPr/>
          <p:nvPr/>
        </p:nvCxnSpPr>
        <p:spPr>
          <a:xfrm flipV="1">
            <a:off x="9872980" y="2981022"/>
            <a:ext cx="1270000" cy="56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5DEB2-8E02-47ED-BB37-30D90DBAB71A}"/>
              </a:ext>
            </a:extLst>
          </p:cNvPr>
          <p:cNvSpPr/>
          <p:nvPr/>
        </p:nvSpPr>
        <p:spPr>
          <a:xfrm>
            <a:off x="9872980" y="2975942"/>
            <a:ext cx="1270000" cy="574040"/>
          </a:xfrm>
          <a:prstGeom prst="rect">
            <a:avLst/>
          </a:prstGeom>
          <a:solidFill>
            <a:srgbClr val="FF0000">
              <a:alpha val="2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7F4FB-C944-46BA-A0D5-8ED934285AB7}"/>
              </a:ext>
            </a:extLst>
          </p:cNvPr>
          <p:cNvSpPr txBox="1"/>
          <p:nvPr/>
        </p:nvSpPr>
        <p:spPr>
          <a:xfrm>
            <a:off x="8528851" y="1925136"/>
            <a:ext cx="159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coinbase </a:t>
            </a:r>
            <a:r>
              <a:rPr lang="en-US" dirty="0" err="1"/>
              <a:t>txn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94BB8-881B-4C62-9F7B-254D094FED6B}"/>
              </a:ext>
            </a:extLst>
          </p:cNvPr>
          <p:cNvSpPr txBox="1"/>
          <p:nvPr/>
        </p:nvSpPr>
        <p:spPr>
          <a:xfrm>
            <a:off x="8824122" y="2481019"/>
            <a:ext cx="82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813B45-8A23-4D04-8C98-212B91C1FE5F}"/>
              </a:ext>
            </a:extLst>
          </p:cNvPr>
          <p:cNvSpPr txBox="1"/>
          <p:nvPr/>
        </p:nvSpPr>
        <p:spPr>
          <a:xfrm>
            <a:off x="8735060" y="3036902"/>
            <a:ext cx="10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FD464C-7A22-40A3-B798-E50524E41287}"/>
              </a:ext>
            </a:extLst>
          </p:cNvPr>
          <p:cNvSpPr/>
          <p:nvPr/>
        </p:nvSpPr>
        <p:spPr>
          <a:xfrm>
            <a:off x="7345680" y="3939954"/>
            <a:ext cx="2519680" cy="12192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012D65-65C7-409E-AA36-EEB194196624}"/>
              </a:ext>
            </a:extLst>
          </p:cNvPr>
          <p:cNvSpPr/>
          <p:nvPr/>
        </p:nvSpPr>
        <p:spPr>
          <a:xfrm>
            <a:off x="7508240" y="4093306"/>
            <a:ext cx="1005840" cy="6511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C71B8-268C-4C84-B20D-0815ABDDFD5C}"/>
              </a:ext>
            </a:extLst>
          </p:cNvPr>
          <p:cNvSpPr txBox="1"/>
          <p:nvPr/>
        </p:nvSpPr>
        <p:spPr>
          <a:xfrm>
            <a:off x="9922595" y="4586852"/>
            <a:ext cx="832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C00000"/>
                </a:solidFill>
              </a:rPr>
              <a:t>XCP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5F6E7-C292-426A-9F20-2F2EF2973014}"/>
              </a:ext>
            </a:extLst>
          </p:cNvPr>
          <p:cNvSpPr txBox="1"/>
          <p:nvPr/>
        </p:nvSpPr>
        <p:spPr>
          <a:xfrm>
            <a:off x="8528851" y="4078666"/>
            <a:ext cx="81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BTC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EF16E0-1077-4963-8834-9AD53F9A62CD}"/>
              </a:ext>
            </a:extLst>
          </p:cNvPr>
          <p:cNvSpPr/>
          <p:nvPr/>
        </p:nvSpPr>
        <p:spPr>
          <a:xfrm>
            <a:off x="11142980" y="4354175"/>
            <a:ext cx="487566" cy="24409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678539-1870-4C90-9390-999644616066}"/>
              </a:ext>
            </a:extLst>
          </p:cNvPr>
          <p:cNvSpPr/>
          <p:nvPr/>
        </p:nvSpPr>
        <p:spPr>
          <a:xfrm>
            <a:off x="11142980" y="4842371"/>
            <a:ext cx="487566" cy="244098"/>
          </a:xfrm>
          <a:prstGeom prst="rect">
            <a:avLst/>
          </a:prstGeom>
          <a:solidFill>
            <a:srgbClr val="FF0000">
              <a:alpha val="2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69847A-516D-46D7-BC93-22F1FEA7C3BE}"/>
              </a:ext>
            </a:extLst>
          </p:cNvPr>
          <p:cNvSpPr/>
          <p:nvPr/>
        </p:nvSpPr>
        <p:spPr>
          <a:xfrm>
            <a:off x="11142980" y="4595853"/>
            <a:ext cx="487566" cy="24409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56FB3C5-3CA7-4BBA-8B3F-C5E8B1EE0DAF}"/>
              </a:ext>
            </a:extLst>
          </p:cNvPr>
          <p:cNvSpPr/>
          <p:nvPr/>
        </p:nvSpPr>
        <p:spPr>
          <a:xfrm flipV="1">
            <a:off x="11155651" y="4849087"/>
            <a:ext cx="452698" cy="209920"/>
          </a:xfrm>
          <a:prstGeom prst="rt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707B1-8BFF-41BB-ADD1-B0BF7A8B2A37}"/>
              </a:ext>
            </a:extLst>
          </p:cNvPr>
          <p:cNvSpPr txBox="1"/>
          <p:nvPr/>
        </p:nvSpPr>
        <p:spPr>
          <a:xfrm>
            <a:off x="10042893" y="2993843"/>
            <a:ext cx="3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B7D812-4B56-49BB-BD44-CAEC0941AB3E}"/>
              </a:ext>
            </a:extLst>
          </p:cNvPr>
          <p:cNvSpPr txBox="1"/>
          <p:nvPr/>
        </p:nvSpPr>
        <p:spPr>
          <a:xfrm>
            <a:off x="10704406" y="31725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1532C0-8AE1-4699-86AB-3C0A371BBEC0}"/>
              </a:ext>
            </a:extLst>
          </p:cNvPr>
          <p:cNvSpPr/>
          <p:nvPr/>
        </p:nvSpPr>
        <p:spPr>
          <a:xfrm>
            <a:off x="10267693" y="5719876"/>
            <a:ext cx="487566" cy="24409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59C94-6E35-499B-92E1-1091FE908AB3}"/>
              </a:ext>
            </a:extLst>
          </p:cNvPr>
          <p:cNvSpPr/>
          <p:nvPr/>
        </p:nvSpPr>
        <p:spPr>
          <a:xfrm>
            <a:off x="10267693" y="6220772"/>
            <a:ext cx="487566" cy="244098"/>
          </a:xfrm>
          <a:prstGeom prst="rect">
            <a:avLst/>
          </a:prstGeom>
          <a:solidFill>
            <a:srgbClr val="00B0F0">
              <a:alpha val="28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BCC558-D18F-42B2-865D-E390E4F6CC99}"/>
              </a:ext>
            </a:extLst>
          </p:cNvPr>
          <p:cNvSpPr/>
          <p:nvPr/>
        </p:nvSpPr>
        <p:spPr>
          <a:xfrm>
            <a:off x="10267693" y="5974254"/>
            <a:ext cx="487566" cy="24409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9F9E99F-1E1E-4CF3-B89E-B164620D195E}"/>
              </a:ext>
            </a:extLst>
          </p:cNvPr>
          <p:cNvSpPr/>
          <p:nvPr/>
        </p:nvSpPr>
        <p:spPr>
          <a:xfrm flipV="1">
            <a:off x="10280365" y="6227488"/>
            <a:ext cx="452698" cy="209920"/>
          </a:xfrm>
          <a:prstGeom prst="rt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DF7C63-F60C-4E12-B1D4-0AC459427F82}"/>
              </a:ext>
            </a:extLst>
          </p:cNvPr>
          <p:cNvCxnSpPr/>
          <p:nvPr/>
        </p:nvCxnSpPr>
        <p:spPr>
          <a:xfrm>
            <a:off x="9046462" y="3690919"/>
            <a:ext cx="2923036" cy="22525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0305B2-BD03-4EEA-B77A-679662782767}"/>
              </a:ext>
            </a:extLst>
          </p:cNvPr>
          <p:cNvCxnSpPr/>
          <p:nvPr/>
        </p:nvCxnSpPr>
        <p:spPr>
          <a:xfrm>
            <a:off x="6454368" y="5190993"/>
            <a:ext cx="5515130" cy="33109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E52CC5B-FAF4-4EF9-A053-382E269362AD}"/>
              </a:ext>
            </a:extLst>
          </p:cNvPr>
          <p:cNvSpPr/>
          <p:nvPr/>
        </p:nvSpPr>
        <p:spPr>
          <a:xfrm rot="1486345">
            <a:off x="9341807" y="4414721"/>
            <a:ext cx="655889" cy="291077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317A89-A3BA-404A-A7A2-8D4C15FFB6D0}"/>
              </a:ext>
            </a:extLst>
          </p:cNvPr>
          <p:cNvSpPr txBox="1"/>
          <p:nvPr/>
        </p:nvSpPr>
        <p:spPr>
          <a:xfrm rot="1637525">
            <a:off x="9391354" y="4214033"/>
            <a:ext cx="502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crazy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05EA08-CFE2-4321-BD80-40585550F065}"/>
              </a:ext>
            </a:extLst>
          </p:cNvPr>
          <p:cNvSpPr txBox="1"/>
          <p:nvPr/>
        </p:nvSpPr>
        <p:spPr>
          <a:xfrm>
            <a:off x="708233" y="6321152"/>
            <a:ext cx="9150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(You deposit 10 Core-BTC into RSK, making it 10 Ethereum-BTC. But will anyone willingly give you 10 Core-BTC for Eth-BTC?)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CB53CB-CAC6-4807-BDC2-F83EDA3C6239}"/>
              </a:ext>
            </a:extLst>
          </p:cNvPr>
          <p:cNvSpPr txBox="1"/>
          <p:nvPr/>
        </p:nvSpPr>
        <p:spPr>
          <a:xfrm>
            <a:off x="708233" y="6567540"/>
            <a:ext cx="471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(We want all the Altcoin-related price risk to be hedged away.)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40021-DCA0-4A8F-86D9-0BCE1BE8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4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96C7-24A4-4C53-9529-925210E5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919" y="1889095"/>
            <a:ext cx="6120161" cy="3079810"/>
          </a:xfrm>
        </p:spPr>
        <p:txBody>
          <a:bodyPr>
            <a:normAutofit/>
          </a:bodyPr>
          <a:lstStyle/>
          <a:p>
            <a:r>
              <a:rPr lang="en-US" dirty="0"/>
              <a:t>Before I talk about the </a:t>
            </a:r>
            <a:r>
              <a:rPr lang="en-US" b="1" i="1" u="sng" dirty="0"/>
              <a:t>pegged main-to-side xfers</a:t>
            </a:r>
            <a:r>
              <a:rPr lang="en-US" dirty="0"/>
              <a:t>,</a:t>
            </a:r>
            <a:r>
              <a:rPr lang="en-US" baseline="0" dirty="0"/>
              <a:t> I need to talk about some other things.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945B8-E0A8-44F0-A4E6-C21F8159E795}"/>
              </a:ext>
            </a:extLst>
          </p:cNvPr>
          <p:cNvSpPr/>
          <p:nvPr/>
        </p:nvSpPr>
        <p:spPr>
          <a:xfrm>
            <a:off x="3314700" y="5067300"/>
            <a:ext cx="7048500" cy="723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Warning: Advanced Blockchain Theory Ahead!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BD32D6-52E2-4F8B-8F39-F3EC1339905E}"/>
              </a:ext>
            </a:extLst>
          </p:cNvPr>
          <p:cNvSpPr/>
          <p:nvPr/>
        </p:nvSpPr>
        <p:spPr>
          <a:xfrm>
            <a:off x="7778130" y="5829300"/>
            <a:ext cx="2501900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 difficult slides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4C3529-D699-430B-B8E0-0EF7D4805E79}"/>
              </a:ext>
            </a:extLst>
          </p:cNvPr>
          <p:cNvSpPr txBox="1">
            <a:spLocks/>
          </p:cNvSpPr>
          <p:nvPr/>
        </p:nvSpPr>
        <p:spPr>
          <a:xfrm>
            <a:off x="330200" y="241300"/>
            <a:ext cx="8280399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Part 2b – Achieving “Opt-In”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20E8D-30D7-4F16-8C40-082BB51D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C2139-2660-4A1E-AF5B-FA08DD9859F7}"/>
              </a:ext>
            </a:extLst>
          </p:cNvPr>
          <p:cNvCxnSpPr/>
          <p:nvPr/>
        </p:nvCxnSpPr>
        <p:spPr>
          <a:xfrm>
            <a:off x="1984185" y="3890555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511058-7EAB-4CCA-B9A1-3075843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0"/>
            <a:ext cx="10515600" cy="1325563"/>
          </a:xfrm>
        </p:spPr>
        <p:txBody>
          <a:bodyPr/>
          <a:lstStyle/>
          <a:p>
            <a:pPr lvl="0"/>
            <a:r>
              <a:rPr lang="en-US" b="1" dirty="0"/>
              <a:t>The Sidechain Must be Optional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523-CF17-4686-8885-A14B14BE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1" y="997689"/>
            <a:ext cx="10944497" cy="2472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definition, the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4AAEB"/>
                </a:solidFill>
              </a:rPr>
              <a:t>sidechain must be optional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Mainchain must process withdrawals </a:t>
            </a:r>
            <a:r>
              <a:rPr lang="en-US" u="sng" dirty="0"/>
              <a:t>“blind” to what is going on in the sidechain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Otherwise, it would be a de facto hard fork (which is exactly what we are trying to avoid in the first place). </a:t>
            </a:r>
            <a:r>
              <a:rPr lang="en-US" b="1" dirty="0"/>
              <a:t>Can’t be “opt in” unless you are “out” by default.</a:t>
            </a:r>
          </a:p>
          <a:p>
            <a:r>
              <a:rPr lang="en-US" dirty="0"/>
              <a:t>But, then, an </a:t>
            </a:r>
            <a:r>
              <a:rPr lang="en-US" i="1" u="sng" dirty="0"/>
              <a:t>invalid withdrawal</a:t>
            </a:r>
            <a:r>
              <a:rPr lang="en-US" dirty="0"/>
              <a:t> must be treated </a:t>
            </a:r>
            <a:r>
              <a:rPr lang="en-US" b="1" dirty="0"/>
              <a:t>exactly the same </a:t>
            </a:r>
            <a:r>
              <a:rPr lang="en-US" dirty="0"/>
              <a:t>as a valid one! There is no basis for discriminating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AC812-08AE-4890-BF66-BC02ADBA51FA}"/>
              </a:ext>
            </a:extLst>
          </p:cNvPr>
          <p:cNvSpPr/>
          <p:nvPr/>
        </p:nvSpPr>
        <p:spPr>
          <a:xfrm>
            <a:off x="2221502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C560-803C-4577-8FE9-D99341CFD68D}"/>
              </a:ext>
            </a:extLst>
          </p:cNvPr>
          <p:cNvSpPr/>
          <p:nvPr/>
        </p:nvSpPr>
        <p:spPr>
          <a:xfrm>
            <a:off x="3418930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62D4-CF2F-400D-A192-38750FE2F58F}"/>
              </a:ext>
            </a:extLst>
          </p:cNvPr>
          <p:cNvSpPr/>
          <p:nvPr/>
        </p:nvSpPr>
        <p:spPr>
          <a:xfrm>
            <a:off x="4616358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8CBAA-03DE-424E-8DF0-48354F8305B5}"/>
              </a:ext>
            </a:extLst>
          </p:cNvPr>
          <p:cNvSpPr txBox="1"/>
          <p:nvPr/>
        </p:nvSpPr>
        <p:spPr>
          <a:xfrm>
            <a:off x="1246134" y="3576097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6E3E6-D0AC-4A61-B416-2A3B046D71B1}"/>
              </a:ext>
            </a:extLst>
          </p:cNvPr>
          <p:cNvCxnSpPr/>
          <p:nvPr/>
        </p:nvCxnSpPr>
        <p:spPr>
          <a:xfrm>
            <a:off x="1974660" y="5040087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4BB95-A28E-4EA7-A52B-5E4A90A58DD1}"/>
              </a:ext>
            </a:extLst>
          </p:cNvPr>
          <p:cNvSpPr/>
          <p:nvPr/>
        </p:nvSpPr>
        <p:spPr>
          <a:xfrm>
            <a:off x="2221502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B2064-E259-46CA-877B-8648C947DFD6}"/>
              </a:ext>
            </a:extLst>
          </p:cNvPr>
          <p:cNvSpPr/>
          <p:nvPr/>
        </p:nvSpPr>
        <p:spPr>
          <a:xfrm>
            <a:off x="3418930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F070F-E13D-4A1C-8D5A-F7B4E367A13A}"/>
              </a:ext>
            </a:extLst>
          </p:cNvPr>
          <p:cNvSpPr/>
          <p:nvPr/>
        </p:nvSpPr>
        <p:spPr>
          <a:xfrm>
            <a:off x="4616358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EE72-A7B2-4886-B0A9-31680927D22C}"/>
              </a:ext>
            </a:extLst>
          </p:cNvPr>
          <p:cNvSpPr txBox="1"/>
          <p:nvPr/>
        </p:nvSpPr>
        <p:spPr>
          <a:xfrm>
            <a:off x="1246134" y="4725629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F338-13F4-46F5-960E-891193A3DBE7}"/>
              </a:ext>
            </a:extLst>
          </p:cNvPr>
          <p:cNvSpPr txBox="1"/>
          <p:nvPr/>
        </p:nvSpPr>
        <p:spPr>
          <a:xfrm>
            <a:off x="2287218" y="35099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0C0E9-4178-4799-832F-17156456EAC9}"/>
              </a:ext>
            </a:extLst>
          </p:cNvPr>
          <p:cNvSpPr txBox="1"/>
          <p:nvPr/>
        </p:nvSpPr>
        <p:spPr>
          <a:xfrm>
            <a:off x="2598710" y="37947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9188-B2A6-4F70-8FD4-DD47491E14A8}"/>
              </a:ext>
            </a:extLst>
          </p:cNvPr>
          <p:cNvSpPr txBox="1"/>
          <p:nvPr/>
        </p:nvSpPr>
        <p:spPr>
          <a:xfrm>
            <a:off x="3473216" y="4581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76387-D441-4BF6-B24B-4FBE3C9F1543}"/>
              </a:ext>
            </a:extLst>
          </p:cNvPr>
          <p:cNvSpPr txBox="1"/>
          <p:nvPr/>
        </p:nvSpPr>
        <p:spPr>
          <a:xfrm>
            <a:off x="3782874" y="4642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5DA7A-3838-4A3B-93A7-9389BF0165F4}"/>
              </a:ext>
            </a:extLst>
          </p:cNvPr>
          <p:cNvSpPr txBox="1"/>
          <p:nvPr/>
        </p:nvSpPr>
        <p:spPr>
          <a:xfrm>
            <a:off x="3431521" y="493186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FF590-E828-45EC-806D-A63AB2A59C06}"/>
              </a:ext>
            </a:extLst>
          </p:cNvPr>
          <p:cNvSpPr txBox="1"/>
          <p:nvPr/>
        </p:nvSpPr>
        <p:spPr>
          <a:xfrm>
            <a:off x="3816347" y="4950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05CEA-8E4D-436F-8A75-5A4A3F6BFEA0}"/>
              </a:ext>
            </a:extLst>
          </p:cNvPr>
          <p:cNvSpPr txBox="1"/>
          <p:nvPr/>
        </p:nvSpPr>
        <p:spPr>
          <a:xfrm>
            <a:off x="3955781" y="51355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66B3F-8F98-4E2D-9581-B737342CF31E}"/>
              </a:ext>
            </a:extLst>
          </p:cNvPr>
          <p:cNvSpPr txBox="1"/>
          <p:nvPr/>
        </p:nvSpPr>
        <p:spPr>
          <a:xfrm>
            <a:off x="4665987" y="37144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BF5D-A6DF-451F-BE38-DBD416A60487}"/>
              </a:ext>
            </a:extLst>
          </p:cNvPr>
          <p:cNvSpPr txBox="1"/>
          <p:nvPr/>
        </p:nvSpPr>
        <p:spPr>
          <a:xfrm>
            <a:off x="4805421" y="389912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C4D88A-715B-4456-8D1D-3F595FE75E4E}"/>
              </a:ext>
            </a:extLst>
          </p:cNvPr>
          <p:cNvCxnSpPr/>
          <p:nvPr/>
        </p:nvCxnSpPr>
        <p:spPr>
          <a:xfrm>
            <a:off x="2501666" y="3810229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11AA7-E3DD-44A3-B203-100599DCD92E}"/>
              </a:ext>
            </a:extLst>
          </p:cNvPr>
          <p:cNvCxnSpPr>
            <a:cxnSpLocks/>
          </p:cNvCxnSpPr>
          <p:nvPr/>
        </p:nvCxnSpPr>
        <p:spPr>
          <a:xfrm>
            <a:off x="2852234" y="4066656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373B6-51FB-4579-9C29-923EFF6BFB92}"/>
              </a:ext>
            </a:extLst>
          </p:cNvPr>
          <p:cNvCxnSpPr>
            <a:cxnSpLocks/>
          </p:cNvCxnSpPr>
          <p:nvPr/>
        </p:nvCxnSpPr>
        <p:spPr>
          <a:xfrm>
            <a:off x="3700670" y="4757878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E8075-78CB-4B8B-A686-0A6BE7F459D9}"/>
              </a:ext>
            </a:extLst>
          </p:cNvPr>
          <p:cNvCxnSpPr>
            <a:cxnSpLocks/>
          </p:cNvCxnSpPr>
          <p:nvPr/>
        </p:nvCxnSpPr>
        <p:spPr>
          <a:xfrm flipH="1">
            <a:off x="3679776" y="4910278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E6636-43BA-42D6-BDE3-40F86479C020}"/>
              </a:ext>
            </a:extLst>
          </p:cNvPr>
          <p:cNvCxnSpPr>
            <a:cxnSpLocks/>
          </p:cNvCxnSpPr>
          <p:nvPr/>
        </p:nvCxnSpPr>
        <p:spPr>
          <a:xfrm>
            <a:off x="3684460" y="5106083"/>
            <a:ext cx="193617" cy="4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DB666-6D00-46A2-942E-D63D80C3DCF1}"/>
              </a:ext>
            </a:extLst>
          </p:cNvPr>
          <p:cNvCxnSpPr>
            <a:cxnSpLocks/>
          </p:cNvCxnSpPr>
          <p:nvPr/>
        </p:nvCxnSpPr>
        <p:spPr>
          <a:xfrm>
            <a:off x="3677527" y="5207049"/>
            <a:ext cx="324476" cy="10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833AE5-4D04-4E35-AE62-FFE3525B5AF4}"/>
              </a:ext>
            </a:extLst>
          </p:cNvPr>
          <p:cNvCxnSpPr>
            <a:cxnSpLocks/>
          </p:cNvCxnSpPr>
          <p:nvPr/>
        </p:nvCxnSpPr>
        <p:spPr>
          <a:xfrm flipV="1">
            <a:off x="4042339" y="3986050"/>
            <a:ext cx="698455" cy="113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B6579-0625-40DB-ADA1-57814AFCCC38}"/>
              </a:ext>
            </a:extLst>
          </p:cNvPr>
          <p:cNvCxnSpPr>
            <a:cxnSpLocks/>
          </p:cNvCxnSpPr>
          <p:nvPr/>
        </p:nvCxnSpPr>
        <p:spPr>
          <a:xfrm flipV="1">
            <a:off x="4169270" y="4179281"/>
            <a:ext cx="697957" cy="1042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CD65D9-FF31-461A-9334-8EC5F2BE6E0D}"/>
              </a:ext>
            </a:extLst>
          </p:cNvPr>
          <p:cNvCxnSpPr/>
          <p:nvPr/>
        </p:nvCxnSpPr>
        <p:spPr>
          <a:xfrm>
            <a:off x="7496987" y="3918953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F32F8-1BE2-4B30-A520-F7E5F0A2E42F}"/>
              </a:ext>
            </a:extLst>
          </p:cNvPr>
          <p:cNvSpPr/>
          <p:nvPr/>
        </p:nvSpPr>
        <p:spPr>
          <a:xfrm>
            <a:off x="7734304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E0FD12-A57C-4982-B057-44DF04D54A89}"/>
              </a:ext>
            </a:extLst>
          </p:cNvPr>
          <p:cNvSpPr/>
          <p:nvPr/>
        </p:nvSpPr>
        <p:spPr>
          <a:xfrm>
            <a:off x="8931732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B51F9-4847-4CAE-AECB-D44B50607909}"/>
              </a:ext>
            </a:extLst>
          </p:cNvPr>
          <p:cNvSpPr/>
          <p:nvPr/>
        </p:nvSpPr>
        <p:spPr>
          <a:xfrm>
            <a:off x="10129160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6FC4C6-BB95-4514-9144-86C949895ACC}"/>
              </a:ext>
            </a:extLst>
          </p:cNvPr>
          <p:cNvSpPr txBox="1"/>
          <p:nvPr/>
        </p:nvSpPr>
        <p:spPr>
          <a:xfrm>
            <a:off x="6758936" y="36044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210E6F-E72B-4BF4-AB2A-A29BE5FBD976}"/>
              </a:ext>
            </a:extLst>
          </p:cNvPr>
          <p:cNvCxnSpPr/>
          <p:nvPr/>
        </p:nvCxnSpPr>
        <p:spPr>
          <a:xfrm>
            <a:off x="7487462" y="5068485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4299BE-5C95-4297-BE73-AB989C481771}"/>
              </a:ext>
            </a:extLst>
          </p:cNvPr>
          <p:cNvSpPr/>
          <p:nvPr/>
        </p:nvSpPr>
        <p:spPr>
          <a:xfrm>
            <a:off x="7734304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FED536-43AF-4E94-95D9-3882DF47F255}"/>
              </a:ext>
            </a:extLst>
          </p:cNvPr>
          <p:cNvSpPr/>
          <p:nvPr/>
        </p:nvSpPr>
        <p:spPr>
          <a:xfrm>
            <a:off x="8931732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C268C1-44C8-406F-AF33-1895F2C03D80}"/>
              </a:ext>
            </a:extLst>
          </p:cNvPr>
          <p:cNvSpPr/>
          <p:nvPr/>
        </p:nvSpPr>
        <p:spPr>
          <a:xfrm>
            <a:off x="10129160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AE26E-C92B-4BCF-8625-EB2DEBE0296D}"/>
              </a:ext>
            </a:extLst>
          </p:cNvPr>
          <p:cNvSpPr txBox="1"/>
          <p:nvPr/>
        </p:nvSpPr>
        <p:spPr>
          <a:xfrm>
            <a:off x="6758936" y="4754027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3A6C2-7878-466A-B0B9-098ECBF34226}"/>
              </a:ext>
            </a:extLst>
          </p:cNvPr>
          <p:cNvSpPr txBox="1"/>
          <p:nvPr/>
        </p:nvSpPr>
        <p:spPr>
          <a:xfrm>
            <a:off x="7800020" y="35383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509C62-246E-457A-AD62-AEF732C1A234}"/>
              </a:ext>
            </a:extLst>
          </p:cNvPr>
          <p:cNvSpPr txBox="1"/>
          <p:nvPr/>
        </p:nvSpPr>
        <p:spPr>
          <a:xfrm>
            <a:off x="8111512" y="3823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6B3DA-2011-43E4-B6A2-1BC89FFE1257}"/>
              </a:ext>
            </a:extLst>
          </p:cNvPr>
          <p:cNvSpPr txBox="1"/>
          <p:nvPr/>
        </p:nvSpPr>
        <p:spPr>
          <a:xfrm>
            <a:off x="8986018" y="46099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D7B-53D1-423C-B2C6-C091D2EC0590}"/>
              </a:ext>
            </a:extLst>
          </p:cNvPr>
          <p:cNvSpPr txBox="1"/>
          <p:nvPr/>
        </p:nvSpPr>
        <p:spPr>
          <a:xfrm>
            <a:off x="9295676" y="4670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39E74-7B65-41C3-83A9-87FBA79271B6}"/>
              </a:ext>
            </a:extLst>
          </p:cNvPr>
          <p:cNvSpPr txBox="1"/>
          <p:nvPr/>
        </p:nvSpPr>
        <p:spPr>
          <a:xfrm>
            <a:off x="8944323" y="49602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F3E2B-6637-4120-B20F-9CBCE1AD51DC}"/>
              </a:ext>
            </a:extLst>
          </p:cNvPr>
          <p:cNvSpPr txBox="1"/>
          <p:nvPr/>
        </p:nvSpPr>
        <p:spPr>
          <a:xfrm>
            <a:off x="10318223" y="392751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693C93-055F-4805-8050-F00374726C3B}"/>
              </a:ext>
            </a:extLst>
          </p:cNvPr>
          <p:cNvCxnSpPr/>
          <p:nvPr/>
        </p:nvCxnSpPr>
        <p:spPr>
          <a:xfrm>
            <a:off x="8014468" y="3838627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6DDB84-0E2C-4C83-9C86-D92973466FCD}"/>
              </a:ext>
            </a:extLst>
          </p:cNvPr>
          <p:cNvCxnSpPr>
            <a:cxnSpLocks/>
          </p:cNvCxnSpPr>
          <p:nvPr/>
        </p:nvCxnSpPr>
        <p:spPr>
          <a:xfrm>
            <a:off x="8365036" y="4095054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69CDA6-810C-4B14-B63C-DCF5C9A36120}"/>
              </a:ext>
            </a:extLst>
          </p:cNvPr>
          <p:cNvCxnSpPr>
            <a:cxnSpLocks/>
          </p:cNvCxnSpPr>
          <p:nvPr/>
        </p:nvCxnSpPr>
        <p:spPr>
          <a:xfrm>
            <a:off x="9213472" y="4786276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C09F46-D495-4FD8-A9A2-02BC07A0F518}"/>
              </a:ext>
            </a:extLst>
          </p:cNvPr>
          <p:cNvCxnSpPr>
            <a:cxnSpLocks/>
          </p:cNvCxnSpPr>
          <p:nvPr/>
        </p:nvCxnSpPr>
        <p:spPr>
          <a:xfrm flipH="1">
            <a:off x="9192578" y="4938676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38086C-6F81-44DF-A86B-A6CBE0E78F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287687" y="4207680"/>
            <a:ext cx="1092342" cy="93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D40470B-DAD5-40DE-BE92-8911400F51AF}"/>
              </a:ext>
            </a:extLst>
          </p:cNvPr>
          <p:cNvSpPr/>
          <p:nvPr/>
        </p:nvSpPr>
        <p:spPr>
          <a:xfrm>
            <a:off x="1211308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00886B6-2A29-4744-952C-05765EF10220}"/>
              </a:ext>
            </a:extLst>
          </p:cNvPr>
          <p:cNvSpPr/>
          <p:nvPr/>
        </p:nvSpPr>
        <p:spPr>
          <a:xfrm>
            <a:off x="6588015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573E7-EDBF-411F-AA3C-CE360DF1B38F}"/>
              </a:ext>
            </a:extLst>
          </p:cNvPr>
          <p:cNvSpPr txBox="1"/>
          <p:nvPr/>
        </p:nvSpPr>
        <p:spPr>
          <a:xfrm>
            <a:off x="3462071" y="5563244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31A9BB-C999-45CB-AAD4-5396608D3F0A}"/>
              </a:ext>
            </a:extLst>
          </p:cNvPr>
          <p:cNvSpPr txBox="1"/>
          <p:nvPr/>
        </p:nvSpPr>
        <p:spPr>
          <a:xfrm>
            <a:off x="8865771" y="558172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1706A1-0470-45C9-A22B-CEBA99E1AE63}"/>
              </a:ext>
            </a:extLst>
          </p:cNvPr>
          <p:cNvSpPr/>
          <p:nvPr/>
        </p:nvSpPr>
        <p:spPr>
          <a:xfrm>
            <a:off x="4518248" y="5749860"/>
            <a:ext cx="3405612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Two Possible Histories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4215132-A0AC-45FA-B276-9B9615A7FACE}"/>
              </a:ext>
            </a:extLst>
          </p:cNvPr>
          <p:cNvCxnSpPr/>
          <p:nvPr/>
        </p:nvCxnSpPr>
        <p:spPr>
          <a:xfrm>
            <a:off x="1218382" y="6347478"/>
            <a:ext cx="461336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A933B09-ECDA-430E-8ADC-981B30185785}"/>
              </a:ext>
            </a:extLst>
          </p:cNvPr>
          <p:cNvSpPr/>
          <p:nvPr/>
        </p:nvSpPr>
        <p:spPr>
          <a:xfrm>
            <a:off x="1315485" y="6290503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0BAA8-9DF4-40C6-A8F9-A601806CA64E}"/>
              </a:ext>
            </a:extLst>
          </p:cNvPr>
          <p:cNvCxnSpPr/>
          <p:nvPr/>
        </p:nvCxnSpPr>
        <p:spPr>
          <a:xfrm>
            <a:off x="6611688" y="6328994"/>
            <a:ext cx="461336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63610B3-16D0-496A-9934-9076CE5109BF}"/>
              </a:ext>
            </a:extLst>
          </p:cNvPr>
          <p:cNvSpPr/>
          <p:nvPr/>
        </p:nvSpPr>
        <p:spPr>
          <a:xfrm>
            <a:off x="6708791" y="6272019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25A5CA-9180-49B5-ADB4-A73C00EDF399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1/8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C0DC03-0AA7-4599-A8B9-E2646745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0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C2139-2660-4A1E-AF5B-FA08DD9859F7}"/>
              </a:ext>
            </a:extLst>
          </p:cNvPr>
          <p:cNvCxnSpPr/>
          <p:nvPr/>
        </p:nvCxnSpPr>
        <p:spPr>
          <a:xfrm>
            <a:off x="1984185" y="3890555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511058-7EAB-4CCA-B9A1-3075843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0"/>
            <a:ext cx="10515600" cy="1325563"/>
          </a:xfrm>
        </p:spPr>
        <p:txBody>
          <a:bodyPr/>
          <a:lstStyle/>
          <a:p>
            <a:pPr lvl="0"/>
            <a:r>
              <a:rPr lang="en-US" b="1" dirty="0"/>
              <a:t>The Sidechain Must be Optional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523-CF17-4686-8885-A14B14BE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1" y="997689"/>
            <a:ext cx="10944497" cy="2472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definition, the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4AAEB"/>
                </a:solidFill>
              </a:rPr>
              <a:t>sidechain must be optional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Mainchain must process withdrawals </a:t>
            </a:r>
            <a:r>
              <a:rPr lang="en-US" u="sng" dirty="0"/>
              <a:t>“blind” to what is going on in the sidechain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Otherwise, it would be a de facto hard fork (which is exactly what we are trying to avoid in the first place). </a:t>
            </a:r>
            <a:r>
              <a:rPr lang="en-US" b="1" dirty="0"/>
              <a:t>Can’t be “opt in” unless you are “out” by default.</a:t>
            </a:r>
          </a:p>
          <a:p>
            <a:r>
              <a:rPr lang="en-US" dirty="0"/>
              <a:t>But, then, an </a:t>
            </a:r>
            <a:r>
              <a:rPr lang="en-US" i="1" u="sng" dirty="0"/>
              <a:t>invalid withdrawal</a:t>
            </a:r>
            <a:r>
              <a:rPr lang="en-US" dirty="0"/>
              <a:t> must be treated </a:t>
            </a:r>
            <a:r>
              <a:rPr lang="en-US" b="1" dirty="0"/>
              <a:t>exactly the same </a:t>
            </a:r>
            <a:r>
              <a:rPr lang="en-US" dirty="0"/>
              <a:t>as a valid one! There is no basis for discriminating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AC812-08AE-4890-BF66-BC02ADBA51FA}"/>
              </a:ext>
            </a:extLst>
          </p:cNvPr>
          <p:cNvSpPr/>
          <p:nvPr/>
        </p:nvSpPr>
        <p:spPr>
          <a:xfrm>
            <a:off x="2221502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C560-803C-4577-8FE9-D99341CFD68D}"/>
              </a:ext>
            </a:extLst>
          </p:cNvPr>
          <p:cNvSpPr/>
          <p:nvPr/>
        </p:nvSpPr>
        <p:spPr>
          <a:xfrm>
            <a:off x="3418930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62D4-CF2F-400D-A192-38750FE2F58F}"/>
              </a:ext>
            </a:extLst>
          </p:cNvPr>
          <p:cNvSpPr/>
          <p:nvPr/>
        </p:nvSpPr>
        <p:spPr>
          <a:xfrm>
            <a:off x="4616358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8CBAA-03DE-424E-8DF0-48354F8305B5}"/>
              </a:ext>
            </a:extLst>
          </p:cNvPr>
          <p:cNvSpPr txBox="1"/>
          <p:nvPr/>
        </p:nvSpPr>
        <p:spPr>
          <a:xfrm>
            <a:off x="1246134" y="3576097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6E3E6-D0AC-4A61-B416-2A3B046D71B1}"/>
              </a:ext>
            </a:extLst>
          </p:cNvPr>
          <p:cNvCxnSpPr/>
          <p:nvPr/>
        </p:nvCxnSpPr>
        <p:spPr>
          <a:xfrm>
            <a:off x="1974660" y="5040087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4BB95-A28E-4EA7-A52B-5E4A90A58DD1}"/>
              </a:ext>
            </a:extLst>
          </p:cNvPr>
          <p:cNvSpPr/>
          <p:nvPr/>
        </p:nvSpPr>
        <p:spPr>
          <a:xfrm>
            <a:off x="2221502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B2064-E259-46CA-877B-8648C947DFD6}"/>
              </a:ext>
            </a:extLst>
          </p:cNvPr>
          <p:cNvSpPr/>
          <p:nvPr/>
        </p:nvSpPr>
        <p:spPr>
          <a:xfrm>
            <a:off x="3418930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F070F-E13D-4A1C-8D5A-F7B4E367A13A}"/>
              </a:ext>
            </a:extLst>
          </p:cNvPr>
          <p:cNvSpPr/>
          <p:nvPr/>
        </p:nvSpPr>
        <p:spPr>
          <a:xfrm>
            <a:off x="4616358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EE72-A7B2-4886-B0A9-31680927D22C}"/>
              </a:ext>
            </a:extLst>
          </p:cNvPr>
          <p:cNvSpPr txBox="1"/>
          <p:nvPr/>
        </p:nvSpPr>
        <p:spPr>
          <a:xfrm>
            <a:off x="1246134" y="4725629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F338-13F4-46F5-960E-891193A3DBE7}"/>
              </a:ext>
            </a:extLst>
          </p:cNvPr>
          <p:cNvSpPr txBox="1"/>
          <p:nvPr/>
        </p:nvSpPr>
        <p:spPr>
          <a:xfrm>
            <a:off x="2287218" y="35099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0C0E9-4178-4799-832F-17156456EAC9}"/>
              </a:ext>
            </a:extLst>
          </p:cNvPr>
          <p:cNvSpPr txBox="1"/>
          <p:nvPr/>
        </p:nvSpPr>
        <p:spPr>
          <a:xfrm>
            <a:off x="2598710" y="37947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9188-B2A6-4F70-8FD4-DD47491E14A8}"/>
              </a:ext>
            </a:extLst>
          </p:cNvPr>
          <p:cNvSpPr txBox="1"/>
          <p:nvPr/>
        </p:nvSpPr>
        <p:spPr>
          <a:xfrm>
            <a:off x="3473216" y="4581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76387-D441-4BF6-B24B-4FBE3C9F1543}"/>
              </a:ext>
            </a:extLst>
          </p:cNvPr>
          <p:cNvSpPr txBox="1"/>
          <p:nvPr/>
        </p:nvSpPr>
        <p:spPr>
          <a:xfrm>
            <a:off x="3782874" y="4642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5DA7A-3838-4A3B-93A7-9389BF0165F4}"/>
              </a:ext>
            </a:extLst>
          </p:cNvPr>
          <p:cNvSpPr txBox="1"/>
          <p:nvPr/>
        </p:nvSpPr>
        <p:spPr>
          <a:xfrm>
            <a:off x="3431521" y="493186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FF590-E828-45EC-806D-A63AB2A59C06}"/>
              </a:ext>
            </a:extLst>
          </p:cNvPr>
          <p:cNvSpPr txBox="1"/>
          <p:nvPr/>
        </p:nvSpPr>
        <p:spPr>
          <a:xfrm>
            <a:off x="3816347" y="4950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05CEA-8E4D-436F-8A75-5A4A3F6BFEA0}"/>
              </a:ext>
            </a:extLst>
          </p:cNvPr>
          <p:cNvSpPr txBox="1"/>
          <p:nvPr/>
        </p:nvSpPr>
        <p:spPr>
          <a:xfrm>
            <a:off x="3955781" y="51355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66B3F-8F98-4E2D-9581-B737342CF31E}"/>
              </a:ext>
            </a:extLst>
          </p:cNvPr>
          <p:cNvSpPr txBox="1"/>
          <p:nvPr/>
        </p:nvSpPr>
        <p:spPr>
          <a:xfrm>
            <a:off x="4665987" y="37144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BF5D-A6DF-451F-BE38-DBD416A60487}"/>
              </a:ext>
            </a:extLst>
          </p:cNvPr>
          <p:cNvSpPr txBox="1"/>
          <p:nvPr/>
        </p:nvSpPr>
        <p:spPr>
          <a:xfrm>
            <a:off x="4805421" y="389912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C4D88A-715B-4456-8D1D-3F595FE75E4E}"/>
              </a:ext>
            </a:extLst>
          </p:cNvPr>
          <p:cNvCxnSpPr/>
          <p:nvPr/>
        </p:nvCxnSpPr>
        <p:spPr>
          <a:xfrm>
            <a:off x="2501666" y="3810229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11AA7-E3DD-44A3-B203-100599DCD92E}"/>
              </a:ext>
            </a:extLst>
          </p:cNvPr>
          <p:cNvCxnSpPr>
            <a:cxnSpLocks/>
          </p:cNvCxnSpPr>
          <p:nvPr/>
        </p:nvCxnSpPr>
        <p:spPr>
          <a:xfrm>
            <a:off x="2852234" y="4066656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373B6-51FB-4579-9C29-923EFF6BFB92}"/>
              </a:ext>
            </a:extLst>
          </p:cNvPr>
          <p:cNvCxnSpPr>
            <a:cxnSpLocks/>
          </p:cNvCxnSpPr>
          <p:nvPr/>
        </p:nvCxnSpPr>
        <p:spPr>
          <a:xfrm>
            <a:off x="3700670" y="4757878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E8075-78CB-4B8B-A686-0A6BE7F459D9}"/>
              </a:ext>
            </a:extLst>
          </p:cNvPr>
          <p:cNvCxnSpPr>
            <a:cxnSpLocks/>
          </p:cNvCxnSpPr>
          <p:nvPr/>
        </p:nvCxnSpPr>
        <p:spPr>
          <a:xfrm flipH="1">
            <a:off x="3679776" y="4910278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E6636-43BA-42D6-BDE3-40F86479C020}"/>
              </a:ext>
            </a:extLst>
          </p:cNvPr>
          <p:cNvCxnSpPr>
            <a:cxnSpLocks/>
          </p:cNvCxnSpPr>
          <p:nvPr/>
        </p:nvCxnSpPr>
        <p:spPr>
          <a:xfrm>
            <a:off x="3684460" y="5106083"/>
            <a:ext cx="193617" cy="4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DB666-6D00-46A2-942E-D63D80C3DCF1}"/>
              </a:ext>
            </a:extLst>
          </p:cNvPr>
          <p:cNvCxnSpPr>
            <a:cxnSpLocks/>
          </p:cNvCxnSpPr>
          <p:nvPr/>
        </p:nvCxnSpPr>
        <p:spPr>
          <a:xfrm>
            <a:off x="3677527" y="5207049"/>
            <a:ext cx="324476" cy="10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833AE5-4D04-4E35-AE62-FFE3525B5AF4}"/>
              </a:ext>
            </a:extLst>
          </p:cNvPr>
          <p:cNvCxnSpPr>
            <a:cxnSpLocks/>
          </p:cNvCxnSpPr>
          <p:nvPr/>
        </p:nvCxnSpPr>
        <p:spPr>
          <a:xfrm flipV="1">
            <a:off x="4042339" y="3986050"/>
            <a:ext cx="698455" cy="113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B6579-0625-40DB-ADA1-57814AFCCC38}"/>
              </a:ext>
            </a:extLst>
          </p:cNvPr>
          <p:cNvCxnSpPr>
            <a:cxnSpLocks/>
          </p:cNvCxnSpPr>
          <p:nvPr/>
        </p:nvCxnSpPr>
        <p:spPr>
          <a:xfrm flipV="1">
            <a:off x="4169270" y="4179281"/>
            <a:ext cx="697957" cy="1042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CD65D9-FF31-461A-9334-8EC5F2BE6E0D}"/>
              </a:ext>
            </a:extLst>
          </p:cNvPr>
          <p:cNvCxnSpPr/>
          <p:nvPr/>
        </p:nvCxnSpPr>
        <p:spPr>
          <a:xfrm>
            <a:off x="7496987" y="3918953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F32F8-1BE2-4B30-A520-F7E5F0A2E42F}"/>
              </a:ext>
            </a:extLst>
          </p:cNvPr>
          <p:cNvSpPr/>
          <p:nvPr/>
        </p:nvSpPr>
        <p:spPr>
          <a:xfrm>
            <a:off x="7734304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E0FD12-A57C-4982-B057-44DF04D54A89}"/>
              </a:ext>
            </a:extLst>
          </p:cNvPr>
          <p:cNvSpPr/>
          <p:nvPr/>
        </p:nvSpPr>
        <p:spPr>
          <a:xfrm>
            <a:off x="8931732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B51F9-4847-4CAE-AECB-D44B50607909}"/>
              </a:ext>
            </a:extLst>
          </p:cNvPr>
          <p:cNvSpPr/>
          <p:nvPr/>
        </p:nvSpPr>
        <p:spPr>
          <a:xfrm>
            <a:off x="10129160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6FC4C6-BB95-4514-9144-86C949895ACC}"/>
              </a:ext>
            </a:extLst>
          </p:cNvPr>
          <p:cNvSpPr txBox="1"/>
          <p:nvPr/>
        </p:nvSpPr>
        <p:spPr>
          <a:xfrm>
            <a:off x="6758936" y="36044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210E6F-E72B-4BF4-AB2A-A29BE5FBD976}"/>
              </a:ext>
            </a:extLst>
          </p:cNvPr>
          <p:cNvCxnSpPr/>
          <p:nvPr/>
        </p:nvCxnSpPr>
        <p:spPr>
          <a:xfrm>
            <a:off x="7487462" y="5068485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4299BE-5C95-4297-BE73-AB989C481771}"/>
              </a:ext>
            </a:extLst>
          </p:cNvPr>
          <p:cNvSpPr/>
          <p:nvPr/>
        </p:nvSpPr>
        <p:spPr>
          <a:xfrm>
            <a:off x="7734304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FED536-43AF-4E94-95D9-3882DF47F255}"/>
              </a:ext>
            </a:extLst>
          </p:cNvPr>
          <p:cNvSpPr/>
          <p:nvPr/>
        </p:nvSpPr>
        <p:spPr>
          <a:xfrm>
            <a:off x="8931732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C268C1-44C8-406F-AF33-1895F2C03D80}"/>
              </a:ext>
            </a:extLst>
          </p:cNvPr>
          <p:cNvSpPr/>
          <p:nvPr/>
        </p:nvSpPr>
        <p:spPr>
          <a:xfrm>
            <a:off x="10129160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AE26E-C92B-4BCF-8625-EB2DEBE0296D}"/>
              </a:ext>
            </a:extLst>
          </p:cNvPr>
          <p:cNvSpPr txBox="1"/>
          <p:nvPr/>
        </p:nvSpPr>
        <p:spPr>
          <a:xfrm>
            <a:off x="6758936" y="4754027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3A6C2-7878-466A-B0B9-098ECBF34226}"/>
              </a:ext>
            </a:extLst>
          </p:cNvPr>
          <p:cNvSpPr txBox="1"/>
          <p:nvPr/>
        </p:nvSpPr>
        <p:spPr>
          <a:xfrm>
            <a:off x="7800020" y="35383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509C62-246E-457A-AD62-AEF732C1A234}"/>
              </a:ext>
            </a:extLst>
          </p:cNvPr>
          <p:cNvSpPr txBox="1"/>
          <p:nvPr/>
        </p:nvSpPr>
        <p:spPr>
          <a:xfrm>
            <a:off x="8111512" y="3823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6B3DA-2011-43E4-B6A2-1BC89FFE1257}"/>
              </a:ext>
            </a:extLst>
          </p:cNvPr>
          <p:cNvSpPr txBox="1"/>
          <p:nvPr/>
        </p:nvSpPr>
        <p:spPr>
          <a:xfrm>
            <a:off x="8986018" y="46099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D7B-53D1-423C-B2C6-C091D2EC0590}"/>
              </a:ext>
            </a:extLst>
          </p:cNvPr>
          <p:cNvSpPr txBox="1"/>
          <p:nvPr/>
        </p:nvSpPr>
        <p:spPr>
          <a:xfrm>
            <a:off x="9295676" y="4670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39E74-7B65-41C3-83A9-87FBA79271B6}"/>
              </a:ext>
            </a:extLst>
          </p:cNvPr>
          <p:cNvSpPr txBox="1"/>
          <p:nvPr/>
        </p:nvSpPr>
        <p:spPr>
          <a:xfrm>
            <a:off x="8944323" y="49602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F3E2B-6637-4120-B20F-9CBCE1AD51DC}"/>
              </a:ext>
            </a:extLst>
          </p:cNvPr>
          <p:cNvSpPr txBox="1"/>
          <p:nvPr/>
        </p:nvSpPr>
        <p:spPr>
          <a:xfrm>
            <a:off x="10318223" y="392751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693C93-055F-4805-8050-F00374726C3B}"/>
              </a:ext>
            </a:extLst>
          </p:cNvPr>
          <p:cNvCxnSpPr/>
          <p:nvPr/>
        </p:nvCxnSpPr>
        <p:spPr>
          <a:xfrm>
            <a:off x="8014468" y="3838627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6DDB84-0E2C-4C83-9C86-D92973466FCD}"/>
              </a:ext>
            </a:extLst>
          </p:cNvPr>
          <p:cNvCxnSpPr>
            <a:cxnSpLocks/>
          </p:cNvCxnSpPr>
          <p:nvPr/>
        </p:nvCxnSpPr>
        <p:spPr>
          <a:xfrm>
            <a:off x="8365036" y="4095054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69CDA6-810C-4B14-B63C-DCF5C9A36120}"/>
              </a:ext>
            </a:extLst>
          </p:cNvPr>
          <p:cNvCxnSpPr>
            <a:cxnSpLocks/>
          </p:cNvCxnSpPr>
          <p:nvPr/>
        </p:nvCxnSpPr>
        <p:spPr>
          <a:xfrm>
            <a:off x="9213472" y="4786276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C09F46-D495-4FD8-A9A2-02BC07A0F518}"/>
              </a:ext>
            </a:extLst>
          </p:cNvPr>
          <p:cNvCxnSpPr>
            <a:cxnSpLocks/>
          </p:cNvCxnSpPr>
          <p:nvPr/>
        </p:nvCxnSpPr>
        <p:spPr>
          <a:xfrm flipH="1">
            <a:off x="9192578" y="4938676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38086C-6F81-44DF-A86B-A6CBE0E78F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287687" y="4207680"/>
            <a:ext cx="1092342" cy="93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D40470B-DAD5-40DE-BE92-8911400F51AF}"/>
              </a:ext>
            </a:extLst>
          </p:cNvPr>
          <p:cNvSpPr/>
          <p:nvPr/>
        </p:nvSpPr>
        <p:spPr>
          <a:xfrm>
            <a:off x="1211308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00886B6-2A29-4744-952C-05765EF10220}"/>
              </a:ext>
            </a:extLst>
          </p:cNvPr>
          <p:cNvSpPr/>
          <p:nvPr/>
        </p:nvSpPr>
        <p:spPr>
          <a:xfrm>
            <a:off x="6588015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573E7-EDBF-411F-AA3C-CE360DF1B38F}"/>
              </a:ext>
            </a:extLst>
          </p:cNvPr>
          <p:cNvSpPr txBox="1"/>
          <p:nvPr/>
        </p:nvSpPr>
        <p:spPr>
          <a:xfrm>
            <a:off x="3462071" y="5563244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31A9BB-C999-45CB-AAD4-5396608D3F0A}"/>
              </a:ext>
            </a:extLst>
          </p:cNvPr>
          <p:cNvSpPr txBox="1"/>
          <p:nvPr/>
        </p:nvSpPr>
        <p:spPr>
          <a:xfrm>
            <a:off x="8865771" y="558172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1706A1-0470-45C9-A22B-CEBA99E1AE63}"/>
              </a:ext>
            </a:extLst>
          </p:cNvPr>
          <p:cNvSpPr/>
          <p:nvPr/>
        </p:nvSpPr>
        <p:spPr>
          <a:xfrm>
            <a:off x="4518248" y="5749860"/>
            <a:ext cx="3405612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Two Possible Histories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4215132-A0AC-45FA-B276-9B9615A7FACE}"/>
              </a:ext>
            </a:extLst>
          </p:cNvPr>
          <p:cNvCxnSpPr/>
          <p:nvPr/>
        </p:nvCxnSpPr>
        <p:spPr>
          <a:xfrm>
            <a:off x="1218382" y="6347478"/>
            <a:ext cx="461336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A933B09-ECDA-430E-8ADC-981B30185785}"/>
              </a:ext>
            </a:extLst>
          </p:cNvPr>
          <p:cNvSpPr/>
          <p:nvPr/>
        </p:nvSpPr>
        <p:spPr>
          <a:xfrm>
            <a:off x="1315485" y="6290503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0BAA8-9DF4-40C6-A8F9-A601806CA64E}"/>
              </a:ext>
            </a:extLst>
          </p:cNvPr>
          <p:cNvCxnSpPr/>
          <p:nvPr/>
        </p:nvCxnSpPr>
        <p:spPr>
          <a:xfrm>
            <a:off x="6611688" y="6328994"/>
            <a:ext cx="4613366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63610B3-16D0-496A-9934-9076CE5109BF}"/>
              </a:ext>
            </a:extLst>
          </p:cNvPr>
          <p:cNvSpPr/>
          <p:nvPr/>
        </p:nvSpPr>
        <p:spPr>
          <a:xfrm>
            <a:off x="6708791" y="6272019"/>
            <a:ext cx="90601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81C56-451F-4B49-969B-00AAC3507764}"/>
              </a:ext>
            </a:extLst>
          </p:cNvPr>
          <p:cNvSpPr/>
          <p:nvPr/>
        </p:nvSpPr>
        <p:spPr>
          <a:xfrm>
            <a:off x="2064220" y="241332"/>
            <a:ext cx="8687876" cy="2668156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Side-to-main xfers: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must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free to go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anywhere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cannot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constrained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node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(These are pros, not cons!)</a:t>
            </a:r>
            <a:b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</a:br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But, if </a:t>
            </a:r>
            <a:r>
              <a:rPr lang="en-US" sz="2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txn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is unrestrained, </a:t>
            </a:r>
            <a:r>
              <a:rPr lang="en-US" sz="2000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anyone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can immediately steal its BTC….</a:t>
            </a:r>
          </a:p>
          <a:p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Fortunately, we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constrain S2M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SPV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 – ie , if scarce (non-reusable) proof of work has been done on S2Ms.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A1E2AD-F15C-4685-9451-10D8E1C3B551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2/8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5F4BF-D6B1-4AEA-AA89-06075B662066}"/>
              </a:ext>
            </a:extLst>
          </p:cNvPr>
          <p:cNvSpPr/>
          <p:nvPr/>
        </p:nvSpPr>
        <p:spPr>
          <a:xfrm>
            <a:off x="3254009" y="3026830"/>
            <a:ext cx="5537839" cy="7884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Slepak Error – No </a:t>
            </a:r>
            <a:r>
              <a:rPr lang="en-US" sz="2800" dirty="0" err="1"/>
              <a:t>main:fullnode</a:t>
            </a:r>
            <a:r>
              <a:rPr lang="en-US" sz="2800" dirty="0"/>
              <a:t> constraints on miners. False.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C9BCC9B-23E2-4D2F-968D-39F1B6081695}"/>
              </a:ext>
            </a:extLst>
          </p:cNvPr>
          <p:cNvSpPr/>
          <p:nvPr/>
        </p:nvSpPr>
        <p:spPr>
          <a:xfrm>
            <a:off x="3499678" y="3888686"/>
            <a:ext cx="2808111" cy="5807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 Metaphor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3F09C8D-28CA-4E9D-8F45-FA7C3DF5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7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BC0F410-806F-40D5-92A4-FDB8EEC49F35}"/>
              </a:ext>
            </a:extLst>
          </p:cNvPr>
          <p:cNvSpPr/>
          <p:nvPr/>
        </p:nvSpPr>
        <p:spPr>
          <a:xfrm>
            <a:off x="1211308" y="6172254"/>
            <a:ext cx="6056530" cy="523220"/>
          </a:xfrm>
          <a:prstGeom prst="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One of these is SC-theft. But which one?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C2139-2660-4A1E-AF5B-FA08DD9859F7}"/>
              </a:ext>
            </a:extLst>
          </p:cNvPr>
          <p:cNvCxnSpPr/>
          <p:nvPr/>
        </p:nvCxnSpPr>
        <p:spPr>
          <a:xfrm>
            <a:off x="1984185" y="3890555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511058-7EAB-4CCA-B9A1-3075843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0"/>
            <a:ext cx="10515600" cy="1325563"/>
          </a:xfrm>
        </p:spPr>
        <p:txBody>
          <a:bodyPr/>
          <a:lstStyle/>
          <a:p>
            <a:pPr lvl="0"/>
            <a:r>
              <a:rPr lang="en-US" b="1" dirty="0"/>
              <a:t>The Sidechain Must be Optional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523-CF17-4686-8885-A14B14BE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1" y="997689"/>
            <a:ext cx="10944497" cy="2472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definition, the </a:t>
            </a: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4AAEB"/>
                </a:solidFill>
              </a:rPr>
              <a:t>sidechain must be optional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Mainchain must process withdrawals </a:t>
            </a:r>
            <a:r>
              <a:rPr lang="en-US" u="sng" dirty="0"/>
              <a:t>“blind” to what is going on in the sidechain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Otherwise, it would be a de facto hard fork (which is exactly what we are trying to avoid in the first place). </a:t>
            </a:r>
            <a:r>
              <a:rPr lang="en-US" b="1" dirty="0"/>
              <a:t>Can’t be “opt in” unless you are “out” by default.</a:t>
            </a:r>
          </a:p>
          <a:p>
            <a:r>
              <a:rPr lang="en-US" dirty="0"/>
              <a:t>But, then, an </a:t>
            </a:r>
            <a:r>
              <a:rPr lang="en-US" i="1" u="sng" dirty="0"/>
              <a:t>invalid withdrawal</a:t>
            </a:r>
            <a:r>
              <a:rPr lang="en-US" dirty="0"/>
              <a:t> must be treated </a:t>
            </a:r>
            <a:r>
              <a:rPr lang="en-US" b="1" dirty="0"/>
              <a:t>exactly the same </a:t>
            </a:r>
            <a:r>
              <a:rPr lang="en-US" dirty="0"/>
              <a:t>as a valid one! There is no basis for discriminating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AC812-08AE-4890-BF66-BC02ADBA51FA}"/>
              </a:ext>
            </a:extLst>
          </p:cNvPr>
          <p:cNvSpPr/>
          <p:nvPr/>
        </p:nvSpPr>
        <p:spPr>
          <a:xfrm>
            <a:off x="2221502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C560-803C-4577-8FE9-D99341CFD68D}"/>
              </a:ext>
            </a:extLst>
          </p:cNvPr>
          <p:cNvSpPr/>
          <p:nvPr/>
        </p:nvSpPr>
        <p:spPr>
          <a:xfrm>
            <a:off x="3418930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62D4-CF2F-400D-A192-38750FE2F58F}"/>
              </a:ext>
            </a:extLst>
          </p:cNvPr>
          <p:cNvSpPr/>
          <p:nvPr/>
        </p:nvSpPr>
        <p:spPr>
          <a:xfrm>
            <a:off x="4616358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8CBAA-03DE-424E-8DF0-48354F8305B5}"/>
              </a:ext>
            </a:extLst>
          </p:cNvPr>
          <p:cNvSpPr txBox="1"/>
          <p:nvPr/>
        </p:nvSpPr>
        <p:spPr>
          <a:xfrm>
            <a:off x="1246134" y="3576097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6E3E6-D0AC-4A61-B416-2A3B046D71B1}"/>
              </a:ext>
            </a:extLst>
          </p:cNvPr>
          <p:cNvCxnSpPr/>
          <p:nvPr/>
        </p:nvCxnSpPr>
        <p:spPr>
          <a:xfrm>
            <a:off x="1974660" y="5040087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4BB95-A28E-4EA7-A52B-5E4A90A58DD1}"/>
              </a:ext>
            </a:extLst>
          </p:cNvPr>
          <p:cNvSpPr/>
          <p:nvPr/>
        </p:nvSpPr>
        <p:spPr>
          <a:xfrm>
            <a:off x="2221502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B2064-E259-46CA-877B-8648C947DFD6}"/>
              </a:ext>
            </a:extLst>
          </p:cNvPr>
          <p:cNvSpPr/>
          <p:nvPr/>
        </p:nvSpPr>
        <p:spPr>
          <a:xfrm>
            <a:off x="3418930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F070F-E13D-4A1C-8D5A-F7B4E367A13A}"/>
              </a:ext>
            </a:extLst>
          </p:cNvPr>
          <p:cNvSpPr/>
          <p:nvPr/>
        </p:nvSpPr>
        <p:spPr>
          <a:xfrm>
            <a:off x="4616358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EE72-A7B2-4886-B0A9-31680927D22C}"/>
              </a:ext>
            </a:extLst>
          </p:cNvPr>
          <p:cNvSpPr txBox="1"/>
          <p:nvPr/>
        </p:nvSpPr>
        <p:spPr>
          <a:xfrm>
            <a:off x="1246134" y="4725629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F338-13F4-46F5-960E-891193A3DBE7}"/>
              </a:ext>
            </a:extLst>
          </p:cNvPr>
          <p:cNvSpPr txBox="1"/>
          <p:nvPr/>
        </p:nvSpPr>
        <p:spPr>
          <a:xfrm>
            <a:off x="2287218" y="35099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0C0E9-4178-4799-832F-17156456EAC9}"/>
              </a:ext>
            </a:extLst>
          </p:cNvPr>
          <p:cNvSpPr txBox="1"/>
          <p:nvPr/>
        </p:nvSpPr>
        <p:spPr>
          <a:xfrm>
            <a:off x="2598710" y="37947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9188-B2A6-4F70-8FD4-DD47491E14A8}"/>
              </a:ext>
            </a:extLst>
          </p:cNvPr>
          <p:cNvSpPr txBox="1"/>
          <p:nvPr/>
        </p:nvSpPr>
        <p:spPr>
          <a:xfrm>
            <a:off x="3473216" y="4581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76387-D441-4BF6-B24B-4FBE3C9F1543}"/>
              </a:ext>
            </a:extLst>
          </p:cNvPr>
          <p:cNvSpPr txBox="1"/>
          <p:nvPr/>
        </p:nvSpPr>
        <p:spPr>
          <a:xfrm>
            <a:off x="3782874" y="4642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5DA7A-3838-4A3B-93A7-9389BF0165F4}"/>
              </a:ext>
            </a:extLst>
          </p:cNvPr>
          <p:cNvSpPr txBox="1"/>
          <p:nvPr/>
        </p:nvSpPr>
        <p:spPr>
          <a:xfrm>
            <a:off x="3431521" y="493186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FF590-E828-45EC-806D-A63AB2A59C06}"/>
              </a:ext>
            </a:extLst>
          </p:cNvPr>
          <p:cNvSpPr txBox="1"/>
          <p:nvPr/>
        </p:nvSpPr>
        <p:spPr>
          <a:xfrm>
            <a:off x="3816347" y="4950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05CEA-8E4D-436F-8A75-5A4A3F6BFEA0}"/>
              </a:ext>
            </a:extLst>
          </p:cNvPr>
          <p:cNvSpPr txBox="1"/>
          <p:nvPr/>
        </p:nvSpPr>
        <p:spPr>
          <a:xfrm>
            <a:off x="3955781" y="51355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66B3F-8F98-4E2D-9581-B737342CF31E}"/>
              </a:ext>
            </a:extLst>
          </p:cNvPr>
          <p:cNvSpPr txBox="1"/>
          <p:nvPr/>
        </p:nvSpPr>
        <p:spPr>
          <a:xfrm>
            <a:off x="4665987" y="37144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BF5D-A6DF-451F-BE38-DBD416A60487}"/>
              </a:ext>
            </a:extLst>
          </p:cNvPr>
          <p:cNvSpPr txBox="1"/>
          <p:nvPr/>
        </p:nvSpPr>
        <p:spPr>
          <a:xfrm>
            <a:off x="4805421" y="389912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C4D88A-715B-4456-8D1D-3F595FE75E4E}"/>
              </a:ext>
            </a:extLst>
          </p:cNvPr>
          <p:cNvCxnSpPr/>
          <p:nvPr/>
        </p:nvCxnSpPr>
        <p:spPr>
          <a:xfrm>
            <a:off x="2501666" y="3810229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11AA7-E3DD-44A3-B203-100599DCD92E}"/>
              </a:ext>
            </a:extLst>
          </p:cNvPr>
          <p:cNvCxnSpPr>
            <a:cxnSpLocks/>
          </p:cNvCxnSpPr>
          <p:nvPr/>
        </p:nvCxnSpPr>
        <p:spPr>
          <a:xfrm>
            <a:off x="2852234" y="4066656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373B6-51FB-4579-9C29-923EFF6BFB92}"/>
              </a:ext>
            </a:extLst>
          </p:cNvPr>
          <p:cNvCxnSpPr>
            <a:cxnSpLocks/>
          </p:cNvCxnSpPr>
          <p:nvPr/>
        </p:nvCxnSpPr>
        <p:spPr>
          <a:xfrm>
            <a:off x="3700670" y="4757878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E8075-78CB-4B8B-A686-0A6BE7F459D9}"/>
              </a:ext>
            </a:extLst>
          </p:cNvPr>
          <p:cNvCxnSpPr>
            <a:cxnSpLocks/>
          </p:cNvCxnSpPr>
          <p:nvPr/>
        </p:nvCxnSpPr>
        <p:spPr>
          <a:xfrm flipH="1">
            <a:off x="3679776" y="4910278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E6636-43BA-42D6-BDE3-40F86479C020}"/>
              </a:ext>
            </a:extLst>
          </p:cNvPr>
          <p:cNvCxnSpPr>
            <a:cxnSpLocks/>
          </p:cNvCxnSpPr>
          <p:nvPr/>
        </p:nvCxnSpPr>
        <p:spPr>
          <a:xfrm>
            <a:off x="3684460" y="5106083"/>
            <a:ext cx="193617" cy="4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DB666-6D00-46A2-942E-D63D80C3DCF1}"/>
              </a:ext>
            </a:extLst>
          </p:cNvPr>
          <p:cNvCxnSpPr>
            <a:cxnSpLocks/>
          </p:cNvCxnSpPr>
          <p:nvPr/>
        </p:nvCxnSpPr>
        <p:spPr>
          <a:xfrm>
            <a:off x="3677527" y="5207049"/>
            <a:ext cx="324476" cy="10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833AE5-4D04-4E35-AE62-FFE3525B5AF4}"/>
              </a:ext>
            </a:extLst>
          </p:cNvPr>
          <p:cNvCxnSpPr>
            <a:cxnSpLocks/>
          </p:cNvCxnSpPr>
          <p:nvPr/>
        </p:nvCxnSpPr>
        <p:spPr>
          <a:xfrm flipV="1">
            <a:off x="4042339" y="3986050"/>
            <a:ext cx="698455" cy="113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B6579-0625-40DB-ADA1-57814AFCCC38}"/>
              </a:ext>
            </a:extLst>
          </p:cNvPr>
          <p:cNvCxnSpPr>
            <a:cxnSpLocks/>
          </p:cNvCxnSpPr>
          <p:nvPr/>
        </p:nvCxnSpPr>
        <p:spPr>
          <a:xfrm flipV="1">
            <a:off x="4169270" y="4179281"/>
            <a:ext cx="697957" cy="1042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CD65D9-FF31-461A-9334-8EC5F2BE6E0D}"/>
              </a:ext>
            </a:extLst>
          </p:cNvPr>
          <p:cNvCxnSpPr/>
          <p:nvPr/>
        </p:nvCxnSpPr>
        <p:spPr>
          <a:xfrm>
            <a:off x="7496987" y="3918953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F32F8-1BE2-4B30-A520-F7E5F0A2E42F}"/>
              </a:ext>
            </a:extLst>
          </p:cNvPr>
          <p:cNvSpPr/>
          <p:nvPr/>
        </p:nvSpPr>
        <p:spPr>
          <a:xfrm>
            <a:off x="7734304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E0FD12-A57C-4982-B057-44DF04D54A89}"/>
              </a:ext>
            </a:extLst>
          </p:cNvPr>
          <p:cNvSpPr/>
          <p:nvPr/>
        </p:nvSpPr>
        <p:spPr>
          <a:xfrm>
            <a:off x="8931732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B51F9-4847-4CAE-AECB-D44B50607909}"/>
              </a:ext>
            </a:extLst>
          </p:cNvPr>
          <p:cNvSpPr/>
          <p:nvPr/>
        </p:nvSpPr>
        <p:spPr>
          <a:xfrm>
            <a:off x="10129160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6FC4C6-BB95-4514-9144-86C949895ACC}"/>
              </a:ext>
            </a:extLst>
          </p:cNvPr>
          <p:cNvSpPr txBox="1"/>
          <p:nvPr/>
        </p:nvSpPr>
        <p:spPr>
          <a:xfrm>
            <a:off x="6758936" y="36044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210E6F-E72B-4BF4-AB2A-A29BE5FBD976}"/>
              </a:ext>
            </a:extLst>
          </p:cNvPr>
          <p:cNvCxnSpPr/>
          <p:nvPr/>
        </p:nvCxnSpPr>
        <p:spPr>
          <a:xfrm>
            <a:off x="7487462" y="5068485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4299BE-5C95-4297-BE73-AB989C481771}"/>
              </a:ext>
            </a:extLst>
          </p:cNvPr>
          <p:cNvSpPr/>
          <p:nvPr/>
        </p:nvSpPr>
        <p:spPr>
          <a:xfrm>
            <a:off x="7734304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FED536-43AF-4E94-95D9-3882DF47F255}"/>
              </a:ext>
            </a:extLst>
          </p:cNvPr>
          <p:cNvSpPr/>
          <p:nvPr/>
        </p:nvSpPr>
        <p:spPr>
          <a:xfrm>
            <a:off x="8931732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C268C1-44C8-406F-AF33-1895F2C03D80}"/>
              </a:ext>
            </a:extLst>
          </p:cNvPr>
          <p:cNvSpPr/>
          <p:nvPr/>
        </p:nvSpPr>
        <p:spPr>
          <a:xfrm>
            <a:off x="10129160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AE26E-C92B-4BCF-8625-EB2DEBE0296D}"/>
              </a:ext>
            </a:extLst>
          </p:cNvPr>
          <p:cNvSpPr txBox="1"/>
          <p:nvPr/>
        </p:nvSpPr>
        <p:spPr>
          <a:xfrm>
            <a:off x="6758936" y="4754027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3A6C2-7878-466A-B0B9-098ECBF34226}"/>
              </a:ext>
            </a:extLst>
          </p:cNvPr>
          <p:cNvSpPr txBox="1"/>
          <p:nvPr/>
        </p:nvSpPr>
        <p:spPr>
          <a:xfrm>
            <a:off x="7800020" y="35383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509C62-246E-457A-AD62-AEF732C1A234}"/>
              </a:ext>
            </a:extLst>
          </p:cNvPr>
          <p:cNvSpPr txBox="1"/>
          <p:nvPr/>
        </p:nvSpPr>
        <p:spPr>
          <a:xfrm>
            <a:off x="8111512" y="3823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6B3DA-2011-43E4-B6A2-1BC89FFE1257}"/>
              </a:ext>
            </a:extLst>
          </p:cNvPr>
          <p:cNvSpPr txBox="1"/>
          <p:nvPr/>
        </p:nvSpPr>
        <p:spPr>
          <a:xfrm>
            <a:off x="8986018" y="46099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D7B-53D1-423C-B2C6-C091D2EC0590}"/>
              </a:ext>
            </a:extLst>
          </p:cNvPr>
          <p:cNvSpPr txBox="1"/>
          <p:nvPr/>
        </p:nvSpPr>
        <p:spPr>
          <a:xfrm>
            <a:off x="9295676" y="4670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39E74-7B65-41C3-83A9-87FBA79271B6}"/>
              </a:ext>
            </a:extLst>
          </p:cNvPr>
          <p:cNvSpPr txBox="1"/>
          <p:nvPr/>
        </p:nvSpPr>
        <p:spPr>
          <a:xfrm>
            <a:off x="8944323" y="49602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F3E2B-6637-4120-B20F-9CBCE1AD51DC}"/>
              </a:ext>
            </a:extLst>
          </p:cNvPr>
          <p:cNvSpPr txBox="1"/>
          <p:nvPr/>
        </p:nvSpPr>
        <p:spPr>
          <a:xfrm>
            <a:off x="10318223" y="392751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693C93-055F-4805-8050-F00374726C3B}"/>
              </a:ext>
            </a:extLst>
          </p:cNvPr>
          <p:cNvCxnSpPr/>
          <p:nvPr/>
        </p:nvCxnSpPr>
        <p:spPr>
          <a:xfrm>
            <a:off x="8014468" y="3838627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6DDB84-0E2C-4C83-9C86-D92973466FCD}"/>
              </a:ext>
            </a:extLst>
          </p:cNvPr>
          <p:cNvCxnSpPr>
            <a:cxnSpLocks/>
          </p:cNvCxnSpPr>
          <p:nvPr/>
        </p:nvCxnSpPr>
        <p:spPr>
          <a:xfrm>
            <a:off x="8365036" y="4095054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69CDA6-810C-4B14-B63C-DCF5C9A36120}"/>
              </a:ext>
            </a:extLst>
          </p:cNvPr>
          <p:cNvCxnSpPr>
            <a:cxnSpLocks/>
          </p:cNvCxnSpPr>
          <p:nvPr/>
        </p:nvCxnSpPr>
        <p:spPr>
          <a:xfrm>
            <a:off x="9213472" y="4786276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C09F46-D495-4FD8-A9A2-02BC07A0F518}"/>
              </a:ext>
            </a:extLst>
          </p:cNvPr>
          <p:cNvCxnSpPr>
            <a:cxnSpLocks/>
          </p:cNvCxnSpPr>
          <p:nvPr/>
        </p:nvCxnSpPr>
        <p:spPr>
          <a:xfrm flipH="1">
            <a:off x="9192578" y="4938676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38086C-6F81-44DF-A86B-A6CBE0E78F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287687" y="4207680"/>
            <a:ext cx="1092342" cy="93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D40470B-DAD5-40DE-BE92-8911400F51AF}"/>
              </a:ext>
            </a:extLst>
          </p:cNvPr>
          <p:cNvSpPr/>
          <p:nvPr/>
        </p:nvSpPr>
        <p:spPr>
          <a:xfrm>
            <a:off x="1211308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00886B6-2A29-4744-952C-05765EF10220}"/>
              </a:ext>
            </a:extLst>
          </p:cNvPr>
          <p:cNvSpPr/>
          <p:nvPr/>
        </p:nvSpPr>
        <p:spPr>
          <a:xfrm>
            <a:off x="6588015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573E7-EDBF-411F-AA3C-CE360DF1B38F}"/>
              </a:ext>
            </a:extLst>
          </p:cNvPr>
          <p:cNvSpPr txBox="1"/>
          <p:nvPr/>
        </p:nvSpPr>
        <p:spPr>
          <a:xfrm>
            <a:off x="3462071" y="5563244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31A9BB-C999-45CB-AAD4-5396608D3F0A}"/>
              </a:ext>
            </a:extLst>
          </p:cNvPr>
          <p:cNvSpPr txBox="1"/>
          <p:nvPr/>
        </p:nvSpPr>
        <p:spPr>
          <a:xfrm>
            <a:off x="8865771" y="558172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81C56-451F-4B49-969B-00AAC3507764}"/>
              </a:ext>
            </a:extLst>
          </p:cNvPr>
          <p:cNvSpPr/>
          <p:nvPr/>
        </p:nvSpPr>
        <p:spPr>
          <a:xfrm>
            <a:off x="2064220" y="241332"/>
            <a:ext cx="8687876" cy="2668156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Side-to-main xfers: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must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free to go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anywhere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cannot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constrained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node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(These are pros, not cons!)</a:t>
            </a:r>
            <a:b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</a:br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But, if </a:t>
            </a:r>
            <a:r>
              <a:rPr lang="en-US" sz="2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txn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is unrestrained, </a:t>
            </a:r>
            <a:r>
              <a:rPr lang="en-US" sz="2000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anyone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can immediately steal its BTC….</a:t>
            </a:r>
          </a:p>
          <a:p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Fortunately, we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constrain S2M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SPV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 – ie , if scarce (non-reusable) proof of work has been done on S2Ms.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A1E2AD-F15C-4685-9451-10D8E1C3B551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3/8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FDCF76-9805-4CDF-AD6F-F46E8A9BB7EA}"/>
              </a:ext>
            </a:extLst>
          </p:cNvPr>
          <p:cNvSpPr/>
          <p:nvPr/>
        </p:nvSpPr>
        <p:spPr>
          <a:xfrm>
            <a:off x="647700" y="4489964"/>
            <a:ext cx="11144250" cy="1091764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The “Opt-In” Veil of Ignorance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93469E-544A-4DD6-A077-37294724CA08}"/>
              </a:ext>
            </a:extLst>
          </p:cNvPr>
          <p:cNvSpPr/>
          <p:nvPr/>
        </p:nvSpPr>
        <p:spPr>
          <a:xfrm rot="17958042">
            <a:off x="3650647" y="4301813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B2C689-F560-42CC-9FB1-B4B13B2F95EF}"/>
              </a:ext>
            </a:extLst>
          </p:cNvPr>
          <p:cNvSpPr/>
          <p:nvPr/>
        </p:nvSpPr>
        <p:spPr>
          <a:xfrm rot="19061978">
            <a:off x="9090881" y="4320432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45AE19-B490-4BDC-8A2E-524964265AC1}"/>
              </a:ext>
            </a:extLst>
          </p:cNvPr>
          <p:cNvSpPr/>
          <p:nvPr/>
        </p:nvSpPr>
        <p:spPr>
          <a:xfrm>
            <a:off x="2383277" y="691497"/>
            <a:ext cx="5416743" cy="518178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B0E2BF9-BFB0-4E2F-8801-A121FEB9870A}"/>
              </a:ext>
            </a:extLst>
          </p:cNvPr>
          <p:cNvSpPr/>
          <p:nvPr/>
        </p:nvSpPr>
        <p:spPr>
          <a:xfrm>
            <a:off x="1984184" y="570971"/>
            <a:ext cx="6030283" cy="791104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F99CDF5-9247-4E25-900A-B6C59ADF13EE}"/>
              </a:ext>
            </a:extLst>
          </p:cNvPr>
          <p:cNvSpPr/>
          <p:nvPr/>
        </p:nvSpPr>
        <p:spPr>
          <a:xfrm>
            <a:off x="427700" y="1533560"/>
            <a:ext cx="10841294" cy="1608664"/>
          </a:xfrm>
          <a:prstGeom prst="rect">
            <a:avLst/>
          </a:prstGeom>
          <a:solidFill>
            <a:srgbClr val="F4AAEB"/>
          </a:solidFill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Ignorance Mandate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>
                <a:solidFill>
                  <a:schemeClr val="tx1"/>
                </a:solidFill>
              </a:rPr>
              <a:t>If you want to know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which withdrawals are </a:t>
            </a:r>
            <a:r>
              <a:rPr lang="en-US" sz="2400" dirty="0" err="1">
                <a:solidFill>
                  <a:schemeClr val="tx1"/>
                </a:solidFill>
              </a:rPr>
              <a:t>side:valid</a:t>
            </a:r>
            <a:r>
              <a:rPr lang="en-US" sz="2400" dirty="0">
                <a:solidFill>
                  <a:schemeClr val="tx1"/>
                </a:solidFill>
              </a:rPr>
              <a:t>, then run the sidechain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1"/>
                </a:solidFill>
              </a:rPr>
              <a:t>ALL this tech</a:t>
            </a:r>
            <a:r>
              <a:rPr lang="en-US" sz="2400" dirty="0">
                <a:solidFill>
                  <a:schemeClr val="tx1"/>
                </a:solidFill>
              </a:rPr>
              <a:t> is for the people who *don’t* want to run the sidechain node…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…in other words, </a:t>
            </a:r>
            <a:r>
              <a:rPr lang="en-US" sz="2400" b="1" i="1" dirty="0">
                <a:solidFill>
                  <a:schemeClr val="tx1"/>
                </a:solidFill>
              </a:rPr>
              <a:t>the people who don’t want to know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F6F404C-260E-4AE9-8B7E-FD616A9B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4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C2139-2660-4A1E-AF5B-FA08DD9859F7}"/>
              </a:ext>
            </a:extLst>
          </p:cNvPr>
          <p:cNvCxnSpPr/>
          <p:nvPr/>
        </p:nvCxnSpPr>
        <p:spPr>
          <a:xfrm>
            <a:off x="1984185" y="3890555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511058-7EAB-4CCA-B9A1-3075843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0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The Bad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523-CF17-4686-8885-A14B14BE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1" y="997689"/>
            <a:ext cx="10944497" cy="2472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definition, the </a:t>
            </a:r>
            <a:r>
              <a:rPr lang="en-US" b="1" dirty="0"/>
              <a:t>sidechain must be optional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Mainchain must process withdrawals </a:t>
            </a:r>
            <a:r>
              <a:rPr lang="en-US" u="sng" dirty="0"/>
              <a:t>“blind” to what is going on in the sidechain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Otherwise, it would be a de facto hard fork (which is exactly what we are trying to avoid in the first place). </a:t>
            </a:r>
            <a:r>
              <a:rPr lang="en-US" b="1" dirty="0"/>
              <a:t>Can’t be “opt in” unless you are “out” by default.</a:t>
            </a:r>
          </a:p>
          <a:p>
            <a:r>
              <a:rPr lang="en-US" dirty="0"/>
              <a:t>But, then, an </a:t>
            </a:r>
            <a:r>
              <a:rPr lang="en-US" i="1" u="sng" dirty="0"/>
              <a:t>invalid withdrawal</a:t>
            </a:r>
            <a:r>
              <a:rPr lang="en-US" dirty="0"/>
              <a:t> must be treated </a:t>
            </a:r>
            <a:r>
              <a:rPr lang="en-US" b="1" dirty="0"/>
              <a:t>exactly the same </a:t>
            </a:r>
            <a:r>
              <a:rPr lang="en-US" dirty="0"/>
              <a:t>as a valid one! There is no basis for discriminating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AC812-08AE-4890-BF66-BC02ADBA51FA}"/>
              </a:ext>
            </a:extLst>
          </p:cNvPr>
          <p:cNvSpPr/>
          <p:nvPr/>
        </p:nvSpPr>
        <p:spPr>
          <a:xfrm>
            <a:off x="2221502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C560-803C-4577-8FE9-D99341CFD68D}"/>
              </a:ext>
            </a:extLst>
          </p:cNvPr>
          <p:cNvSpPr/>
          <p:nvPr/>
        </p:nvSpPr>
        <p:spPr>
          <a:xfrm>
            <a:off x="3418930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62D4-CF2F-400D-A192-38750FE2F58F}"/>
              </a:ext>
            </a:extLst>
          </p:cNvPr>
          <p:cNvSpPr/>
          <p:nvPr/>
        </p:nvSpPr>
        <p:spPr>
          <a:xfrm>
            <a:off x="4616358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8CBAA-03DE-424E-8DF0-48354F8305B5}"/>
              </a:ext>
            </a:extLst>
          </p:cNvPr>
          <p:cNvSpPr txBox="1"/>
          <p:nvPr/>
        </p:nvSpPr>
        <p:spPr>
          <a:xfrm>
            <a:off x="1246134" y="3576097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6E3E6-D0AC-4A61-B416-2A3B046D71B1}"/>
              </a:ext>
            </a:extLst>
          </p:cNvPr>
          <p:cNvCxnSpPr/>
          <p:nvPr/>
        </p:nvCxnSpPr>
        <p:spPr>
          <a:xfrm>
            <a:off x="1974660" y="5040087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4BB95-A28E-4EA7-A52B-5E4A90A58DD1}"/>
              </a:ext>
            </a:extLst>
          </p:cNvPr>
          <p:cNvSpPr/>
          <p:nvPr/>
        </p:nvSpPr>
        <p:spPr>
          <a:xfrm>
            <a:off x="2221502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B2064-E259-46CA-877B-8648C947DFD6}"/>
              </a:ext>
            </a:extLst>
          </p:cNvPr>
          <p:cNvSpPr/>
          <p:nvPr/>
        </p:nvSpPr>
        <p:spPr>
          <a:xfrm>
            <a:off x="3418930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F070F-E13D-4A1C-8D5A-F7B4E367A13A}"/>
              </a:ext>
            </a:extLst>
          </p:cNvPr>
          <p:cNvSpPr/>
          <p:nvPr/>
        </p:nvSpPr>
        <p:spPr>
          <a:xfrm>
            <a:off x="4616358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EE72-A7B2-4886-B0A9-31680927D22C}"/>
              </a:ext>
            </a:extLst>
          </p:cNvPr>
          <p:cNvSpPr txBox="1"/>
          <p:nvPr/>
        </p:nvSpPr>
        <p:spPr>
          <a:xfrm>
            <a:off x="1246134" y="4725629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F338-13F4-46F5-960E-891193A3DBE7}"/>
              </a:ext>
            </a:extLst>
          </p:cNvPr>
          <p:cNvSpPr txBox="1"/>
          <p:nvPr/>
        </p:nvSpPr>
        <p:spPr>
          <a:xfrm>
            <a:off x="2287218" y="35099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0C0E9-4178-4799-832F-17156456EAC9}"/>
              </a:ext>
            </a:extLst>
          </p:cNvPr>
          <p:cNvSpPr txBox="1"/>
          <p:nvPr/>
        </p:nvSpPr>
        <p:spPr>
          <a:xfrm>
            <a:off x="2598710" y="37947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9188-B2A6-4F70-8FD4-DD47491E14A8}"/>
              </a:ext>
            </a:extLst>
          </p:cNvPr>
          <p:cNvSpPr txBox="1"/>
          <p:nvPr/>
        </p:nvSpPr>
        <p:spPr>
          <a:xfrm>
            <a:off x="3473216" y="4581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76387-D441-4BF6-B24B-4FBE3C9F1543}"/>
              </a:ext>
            </a:extLst>
          </p:cNvPr>
          <p:cNvSpPr txBox="1"/>
          <p:nvPr/>
        </p:nvSpPr>
        <p:spPr>
          <a:xfrm>
            <a:off x="3782874" y="4642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5DA7A-3838-4A3B-93A7-9389BF0165F4}"/>
              </a:ext>
            </a:extLst>
          </p:cNvPr>
          <p:cNvSpPr txBox="1"/>
          <p:nvPr/>
        </p:nvSpPr>
        <p:spPr>
          <a:xfrm>
            <a:off x="3431521" y="493186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FF590-E828-45EC-806D-A63AB2A59C06}"/>
              </a:ext>
            </a:extLst>
          </p:cNvPr>
          <p:cNvSpPr txBox="1"/>
          <p:nvPr/>
        </p:nvSpPr>
        <p:spPr>
          <a:xfrm>
            <a:off x="3816347" y="4950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05CEA-8E4D-436F-8A75-5A4A3F6BFEA0}"/>
              </a:ext>
            </a:extLst>
          </p:cNvPr>
          <p:cNvSpPr txBox="1"/>
          <p:nvPr/>
        </p:nvSpPr>
        <p:spPr>
          <a:xfrm>
            <a:off x="3955781" y="51355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66B3F-8F98-4E2D-9581-B737342CF31E}"/>
              </a:ext>
            </a:extLst>
          </p:cNvPr>
          <p:cNvSpPr txBox="1"/>
          <p:nvPr/>
        </p:nvSpPr>
        <p:spPr>
          <a:xfrm>
            <a:off x="4665987" y="37144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BF5D-A6DF-451F-BE38-DBD416A60487}"/>
              </a:ext>
            </a:extLst>
          </p:cNvPr>
          <p:cNvSpPr txBox="1"/>
          <p:nvPr/>
        </p:nvSpPr>
        <p:spPr>
          <a:xfrm>
            <a:off x="4805421" y="389912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C4D88A-715B-4456-8D1D-3F595FE75E4E}"/>
              </a:ext>
            </a:extLst>
          </p:cNvPr>
          <p:cNvCxnSpPr/>
          <p:nvPr/>
        </p:nvCxnSpPr>
        <p:spPr>
          <a:xfrm>
            <a:off x="2501666" y="3810229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11AA7-E3DD-44A3-B203-100599DCD92E}"/>
              </a:ext>
            </a:extLst>
          </p:cNvPr>
          <p:cNvCxnSpPr>
            <a:cxnSpLocks/>
          </p:cNvCxnSpPr>
          <p:nvPr/>
        </p:nvCxnSpPr>
        <p:spPr>
          <a:xfrm>
            <a:off x="2852234" y="4066656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373B6-51FB-4579-9C29-923EFF6BFB92}"/>
              </a:ext>
            </a:extLst>
          </p:cNvPr>
          <p:cNvCxnSpPr>
            <a:cxnSpLocks/>
          </p:cNvCxnSpPr>
          <p:nvPr/>
        </p:nvCxnSpPr>
        <p:spPr>
          <a:xfrm>
            <a:off x="3700670" y="4757878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E8075-78CB-4B8B-A686-0A6BE7F459D9}"/>
              </a:ext>
            </a:extLst>
          </p:cNvPr>
          <p:cNvCxnSpPr>
            <a:cxnSpLocks/>
          </p:cNvCxnSpPr>
          <p:nvPr/>
        </p:nvCxnSpPr>
        <p:spPr>
          <a:xfrm flipH="1">
            <a:off x="3679776" y="4910278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E6636-43BA-42D6-BDE3-40F86479C020}"/>
              </a:ext>
            </a:extLst>
          </p:cNvPr>
          <p:cNvCxnSpPr>
            <a:cxnSpLocks/>
          </p:cNvCxnSpPr>
          <p:nvPr/>
        </p:nvCxnSpPr>
        <p:spPr>
          <a:xfrm>
            <a:off x="3684460" y="5106083"/>
            <a:ext cx="193617" cy="4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DB666-6D00-46A2-942E-D63D80C3DCF1}"/>
              </a:ext>
            </a:extLst>
          </p:cNvPr>
          <p:cNvCxnSpPr>
            <a:cxnSpLocks/>
          </p:cNvCxnSpPr>
          <p:nvPr/>
        </p:nvCxnSpPr>
        <p:spPr>
          <a:xfrm>
            <a:off x="3677527" y="5207049"/>
            <a:ext cx="324476" cy="10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833AE5-4D04-4E35-AE62-FFE3525B5AF4}"/>
              </a:ext>
            </a:extLst>
          </p:cNvPr>
          <p:cNvCxnSpPr>
            <a:cxnSpLocks/>
          </p:cNvCxnSpPr>
          <p:nvPr/>
        </p:nvCxnSpPr>
        <p:spPr>
          <a:xfrm flipV="1">
            <a:off x="4042339" y="3986050"/>
            <a:ext cx="698455" cy="113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B6579-0625-40DB-ADA1-57814AFCCC38}"/>
              </a:ext>
            </a:extLst>
          </p:cNvPr>
          <p:cNvCxnSpPr>
            <a:cxnSpLocks/>
          </p:cNvCxnSpPr>
          <p:nvPr/>
        </p:nvCxnSpPr>
        <p:spPr>
          <a:xfrm flipV="1">
            <a:off x="4169270" y="4179281"/>
            <a:ext cx="697957" cy="1042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CD65D9-FF31-461A-9334-8EC5F2BE6E0D}"/>
              </a:ext>
            </a:extLst>
          </p:cNvPr>
          <p:cNvCxnSpPr/>
          <p:nvPr/>
        </p:nvCxnSpPr>
        <p:spPr>
          <a:xfrm>
            <a:off x="7496987" y="3918953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F32F8-1BE2-4B30-A520-F7E5F0A2E42F}"/>
              </a:ext>
            </a:extLst>
          </p:cNvPr>
          <p:cNvSpPr/>
          <p:nvPr/>
        </p:nvSpPr>
        <p:spPr>
          <a:xfrm>
            <a:off x="7734304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E0FD12-A57C-4982-B057-44DF04D54A89}"/>
              </a:ext>
            </a:extLst>
          </p:cNvPr>
          <p:cNvSpPr/>
          <p:nvPr/>
        </p:nvSpPr>
        <p:spPr>
          <a:xfrm>
            <a:off x="8931732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B51F9-4847-4CAE-AECB-D44B50607909}"/>
              </a:ext>
            </a:extLst>
          </p:cNvPr>
          <p:cNvSpPr/>
          <p:nvPr/>
        </p:nvSpPr>
        <p:spPr>
          <a:xfrm>
            <a:off x="10129160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6FC4C6-BB95-4514-9144-86C949895ACC}"/>
              </a:ext>
            </a:extLst>
          </p:cNvPr>
          <p:cNvSpPr txBox="1"/>
          <p:nvPr/>
        </p:nvSpPr>
        <p:spPr>
          <a:xfrm>
            <a:off x="6758936" y="36044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210E6F-E72B-4BF4-AB2A-A29BE5FBD976}"/>
              </a:ext>
            </a:extLst>
          </p:cNvPr>
          <p:cNvCxnSpPr/>
          <p:nvPr/>
        </p:nvCxnSpPr>
        <p:spPr>
          <a:xfrm>
            <a:off x="7487462" y="5068485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4299BE-5C95-4297-BE73-AB989C481771}"/>
              </a:ext>
            </a:extLst>
          </p:cNvPr>
          <p:cNvSpPr/>
          <p:nvPr/>
        </p:nvSpPr>
        <p:spPr>
          <a:xfrm>
            <a:off x="7734304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FED536-43AF-4E94-95D9-3882DF47F255}"/>
              </a:ext>
            </a:extLst>
          </p:cNvPr>
          <p:cNvSpPr/>
          <p:nvPr/>
        </p:nvSpPr>
        <p:spPr>
          <a:xfrm>
            <a:off x="8931732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C268C1-44C8-406F-AF33-1895F2C03D80}"/>
              </a:ext>
            </a:extLst>
          </p:cNvPr>
          <p:cNvSpPr/>
          <p:nvPr/>
        </p:nvSpPr>
        <p:spPr>
          <a:xfrm>
            <a:off x="10129160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AE26E-C92B-4BCF-8625-EB2DEBE0296D}"/>
              </a:ext>
            </a:extLst>
          </p:cNvPr>
          <p:cNvSpPr txBox="1"/>
          <p:nvPr/>
        </p:nvSpPr>
        <p:spPr>
          <a:xfrm>
            <a:off x="6758936" y="4754027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3A6C2-7878-466A-B0B9-098ECBF34226}"/>
              </a:ext>
            </a:extLst>
          </p:cNvPr>
          <p:cNvSpPr txBox="1"/>
          <p:nvPr/>
        </p:nvSpPr>
        <p:spPr>
          <a:xfrm>
            <a:off x="7800020" y="35383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509C62-246E-457A-AD62-AEF732C1A234}"/>
              </a:ext>
            </a:extLst>
          </p:cNvPr>
          <p:cNvSpPr txBox="1"/>
          <p:nvPr/>
        </p:nvSpPr>
        <p:spPr>
          <a:xfrm>
            <a:off x="8111512" y="3823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6B3DA-2011-43E4-B6A2-1BC89FFE1257}"/>
              </a:ext>
            </a:extLst>
          </p:cNvPr>
          <p:cNvSpPr txBox="1"/>
          <p:nvPr/>
        </p:nvSpPr>
        <p:spPr>
          <a:xfrm>
            <a:off x="8986018" y="46099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D7B-53D1-423C-B2C6-C091D2EC0590}"/>
              </a:ext>
            </a:extLst>
          </p:cNvPr>
          <p:cNvSpPr txBox="1"/>
          <p:nvPr/>
        </p:nvSpPr>
        <p:spPr>
          <a:xfrm>
            <a:off x="9295676" y="4670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39E74-7B65-41C3-83A9-87FBA79271B6}"/>
              </a:ext>
            </a:extLst>
          </p:cNvPr>
          <p:cNvSpPr txBox="1"/>
          <p:nvPr/>
        </p:nvSpPr>
        <p:spPr>
          <a:xfrm>
            <a:off x="8944323" y="49602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F3E2B-6637-4120-B20F-9CBCE1AD51DC}"/>
              </a:ext>
            </a:extLst>
          </p:cNvPr>
          <p:cNvSpPr txBox="1"/>
          <p:nvPr/>
        </p:nvSpPr>
        <p:spPr>
          <a:xfrm>
            <a:off x="10318223" y="392751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693C93-055F-4805-8050-F00374726C3B}"/>
              </a:ext>
            </a:extLst>
          </p:cNvPr>
          <p:cNvCxnSpPr/>
          <p:nvPr/>
        </p:nvCxnSpPr>
        <p:spPr>
          <a:xfrm>
            <a:off x="8014468" y="3838627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6DDB84-0E2C-4C83-9C86-D92973466FCD}"/>
              </a:ext>
            </a:extLst>
          </p:cNvPr>
          <p:cNvCxnSpPr>
            <a:cxnSpLocks/>
          </p:cNvCxnSpPr>
          <p:nvPr/>
        </p:nvCxnSpPr>
        <p:spPr>
          <a:xfrm>
            <a:off x="8365036" y="4095054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69CDA6-810C-4B14-B63C-DCF5C9A36120}"/>
              </a:ext>
            </a:extLst>
          </p:cNvPr>
          <p:cNvCxnSpPr>
            <a:cxnSpLocks/>
          </p:cNvCxnSpPr>
          <p:nvPr/>
        </p:nvCxnSpPr>
        <p:spPr>
          <a:xfrm>
            <a:off x="9213472" y="4786276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C09F46-D495-4FD8-A9A2-02BC07A0F518}"/>
              </a:ext>
            </a:extLst>
          </p:cNvPr>
          <p:cNvCxnSpPr>
            <a:cxnSpLocks/>
          </p:cNvCxnSpPr>
          <p:nvPr/>
        </p:nvCxnSpPr>
        <p:spPr>
          <a:xfrm flipH="1">
            <a:off x="9192578" y="4938676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38086C-6F81-44DF-A86B-A6CBE0E78F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287687" y="4207680"/>
            <a:ext cx="1092342" cy="93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D40470B-DAD5-40DE-BE92-8911400F51AF}"/>
              </a:ext>
            </a:extLst>
          </p:cNvPr>
          <p:cNvSpPr/>
          <p:nvPr/>
        </p:nvSpPr>
        <p:spPr>
          <a:xfrm>
            <a:off x="1211308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00886B6-2A29-4744-952C-05765EF10220}"/>
              </a:ext>
            </a:extLst>
          </p:cNvPr>
          <p:cNvSpPr/>
          <p:nvPr/>
        </p:nvSpPr>
        <p:spPr>
          <a:xfrm>
            <a:off x="6588015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573E7-EDBF-411F-AA3C-CE360DF1B38F}"/>
              </a:ext>
            </a:extLst>
          </p:cNvPr>
          <p:cNvSpPr txBox="1"/>
          <p:nvPr/>
        </p:nvSpPr>
        <p:spPr>
          <a:xfrm>
            <a:off x="3462071" y="5563244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31A9BB-C999-45CB-AAD4-5396608D3F0A}"/>
              </a:ext>
            </a:extLst>
          </p:cNvPr>
          <p:cNvSpPr txBox="1"/>
          <p:nvPr/>
        </p:nvSpPr>
        <p:spPr>
          <a:xfrm>
            <a:off x="8865771" y="558172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D447E8-6B3F-44C2-8B28-11BEACB3FC25}"/>
              </a:ext>
            </a:extLst>
          </p:cNvPr>
          <p:cNvSpPr/>
          <p:nvPr/>
        </p:nvSpPr>
        <p:spPr>
          <a:xfrm>
            <a:off x="1211308" y="6172254"/>
            <a:ext cx="6056530" cy="523220"/>
          </a:xfrm>
          <a:prstGeom prst="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One of these is SC-theft. But which one?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88A9C2-D3A9-4BF8-8D39-953E8D2A662D}"/>
              </a:ext>
            </a:extLst>
          </p:cNvPr>
          <p:cNvSpPr/>
          <p:nvPr/>
        </p:nvSpPr>
        <p:spPr>
          <a:xfrm>
            <a:off x="647700" y="4489964"/>
            <a:ext cx="11144250" cy="1091764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The “Opt-In” Veil of Ignorance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D67539-0DFC-4657-8434-816543B762FF}"/>
              </a:ext>
            </a:extLst>
          </p:cNvPr>
          <p:cNvSpPr/>
          <p:nvPr/>
        </p:nvSpPr>
        <p:spPr>
          <a:xfrm rot="17958042">
            <a:off x="3650647" y="4301813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429C2C-0D6A-4F03-8AD4-36C1CE8B7805}"/>
              </a:ext>
            </a:extLst>
          </p:cNvPr>
          <p:cNvSpPr/>
          <p:nvPr/>
        </p:nvSpPr>
        <p:spPr>
          <a:xfrm rot="19061978">
            <a:off x="9090881" y="4320432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0576A7-419E-4F60-87AB-7DB721C1E39C}"/>
              </a:ext>
            </a:extLst>
          </p:cNvPr>
          <p:cNvSpPr/>
          <p:nvPr/>
        </p:nvSpPr>
        <p:spPr>
          <a:xfrm>
            <a:off x="2064220" y="241332"/>
            <a:ext cx="8687876" cy="2668156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Side-to-main xfers: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must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free to go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anywhere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cannot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constrained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node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(These are pros, not cons!)</a:t>
            </a:r>
            <a:b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</a:br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But, if </a:t>
            </a:r>
            <a:r>
              <a:rPr lang="en-US" sz="2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txn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is unrestrained, </a:t>
            </a:r>
            <a:r>
              <a:rPr lang="en-US" sz="2000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anyone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can immediately steal its BTC….</a:t>
            </a:r>
          </a:p>
          <a:p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Fortunately, we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constrain S2M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SPV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 – ie , if scarce (non-reusable) proof of work has been done on S2Ms.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46C52-9442-4B3E-B23D-C836DA23B080}"/>
              </a:ext>
            </a:extLst>
          </p:cNvPr>
          <p:cNvSpPr/>
          <p:nvPr/>
        </p:nvSpPr>
        <p:spPr>
          <a:xfrm>
            <a:off x="2383277" y="691497"/>
            <a:ext cx="5416743" cy="518178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986CEF-A74A-4849-A672-2A8DCF722FFC}"/>
              </a:ext>
            </a:extLst>
          </p:cNvPr>
          <p:cNvSpPr/>
          <p:nvPr/>
        </p:nvSpPr>
        <p:spPr>
          <a:xfrm>
            <a:off x="1984184" y="570971"/>
            <a:ext cx="6030283" cy="791104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BFBE6-9CC6-42D7-8171-BCEA88937983}"/>
              </a:ext>
            </a:extLst>
          </p:cNvPr>
          <p:cNvSpPr/>
          <p:nvPr/>
        </p:nvSpPr>
        <p:spPr>
          <a:xfrm>
            <a:off x="427700" y="1533560"/>
            <a:ext cx="10841294" cy="1608664"/>
          </a:xfrm>
          <a:prstGeom prst="rect">
            <a:avLst/>
          </a:prstGeom>
          <a:solidFill>
            <a:srgbClr val="F4AAEB"/>
          </a:solidFill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Ignorance Mandate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>
                <a:solidFill>
                  <a:schemeClr val="tx1"/>
                </a:solidFill>
              </a:rPr>
              <a:t>If you want to know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which withdrawals are </a:t>
            </a:r>
            <a:r>
              <a:rPr lang="en-US" sz="2400" dirty="0" err="1">
                <a:solidFill>
                  <a:schemeClr val="tx1"/>
                </a:solidFill>
              </a:rPr>
              <a:t>side:valid</a:t>
            </a:r>
            <a:r>
              <a:rPr lang="en-US" sz="2400" dirty="0">
                <a:solidFill>
                  <a:schemeClr val="tx1"/>
                </a:solidFill>
              </a:rPr>
              <a:t>, then run the sidechain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1"/>
                </a:solidFill>
              </a:rPr>
              <a:t>ALL this tech</a:t>
            </a:r>
            <a:r>
              <a:rPr lang="en-US" sz="2400" dirty="0">
                <a:solidFill>
                  <a:schemeClr val="tx1"/>
                </a:solidFill>
              </a:rPr>
              <a:t> is for the people who *don’t* want to run the sidechain node…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…in other words, </a:t>
            </a:r>
            <a:r>
              <a:rPr lang="en-US" sz="2400" b="1" i="1" dirty="0">
                <a:solidFill>
                  <a:schemeClr val="tx1"/>
                </a:solidFill>
              </a:rPr>
              <a:t>the people who don’t want to know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8A5A6C-8A56-42A8-B3AA-2B4ACECFE333}"/>
              </a:ext>
            </a:extLst>
          </p:cNvPr>
          <p:cNvSpPr/>
          <p:nvPr/>
        </p:nvSpPr>
        <p:spPr>
          <a:xfrm>
            <a:off x="515983" y="241331"/>
            <a:ext cx="8470035" cy="22767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Users Affect Miners Affect Users (</a:t>
            </a:r>
            <a:r>
              <a:rPr lang="en-US" sz="2800" b="1" dirty="0" err="1">
                <a:solidFill>
                  <a:schemeClr val="tx1"/>
                </a:solidFill>
              </a:rPr>
              <a:t>UsAMAUs</a:t>
            </a:r>
            <a:r>
              <a:rPr lang="en-US" sz="28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Some users </a:t>
            </a: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 All Miners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[intransigent minority;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uasf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]</a:t>
            </a:r>
            <a:b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All Miners  All users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[“Am I getting paid?”; chain status]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If miners are persuaded to follow different [but compatible] rules, then you’re stuck with them as well!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C15432-0114-4165-B2FE-20F9C8F95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68" y="606650"/>
            <a:ext cx="2219249" cy="1506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2FA2871-20C9-4F18-BDD5-20F765C31379}"/>
              </a:ext>
            </a:extLst>
          </p:cNvPr>
          <p:cNvSpPr/>
          <p:nvPr/>
        </p:nvSpPr>
        <p:spPr>
          <a:xfrm>
            <a:off x="1111546" y="2578493"/>
            <a:ext cx="7659244" cy="21417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We want “opt in”.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Ergo, people must be OUT by default.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But ‘</a:t>
            </a:r>
            <a:r>
              <a:rPr lang="en-US" sz="2800" b="1" dirty="0" err="1">
                <a:solidFill>
                  <a:schemeClr val="tx1"/>
                </a:solidFill>
              </a:rPr>
              <a:t>UsAMAUs</a:t>
            </a:r>
            <a:r>
              <a:rPr lang="en-US" sz="2800" b="1" dirty="0">
                <a:solidFill>
                  <a:schemeClr val="tx1"/>
                </a:solidFill>
              </a:rPr>
              <a:t>’ is constantly sucking everyone in.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How to fight it?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9F1BC21-0F15-4788-A913-4B2524F3CFB0}"/>
              </a:ext>
            </a:extLst>
          </p:cNvPr>
          <p:cNvSpPr/>
          <p:nvPr/>
        </p:nvSpPr>
        <p:spPr>
          <a:xfrm>
            <a:off x="195778" y="241330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4/8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01E42F7-82D8-4F36-81F3-C3E5C03D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8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2C2139-2660-4A1E-AF5B-FA08DD9859F7}"/>
              </a:ext>
            </a:extLst>
          </p:cNvPr>
          <p:cNvCxnSpPr/>
          <p:nvPr/>
        </p:nvCxnSpPr>
        <p:spPr>
          <a:xfrm>
            <a:off x="1984185" y="3890555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511058-7EAB-4CCA-B9A1-3075843E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3" y="0"/>
            <a:ext cx="10515600" cy="1325563"/>
          </a:xfrm>
        </p:spPr>
        <p:txBody>
          <a:bodyPr/>
          <a:lstStyle/>
          <a:p>
            <a:pPr lvl="0"/>
            <a:r>
              <a:rPr lang="en-US" b="1" dirty="0"/>
              <a:t>The Sidechain Must be Optional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523-CF17-4686-8885-A14B14BE6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41" y="997689"/>
            <a:ext cx="10944497" cy="2472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definition, the </a:t>
            </a:r>
            <a:r>
              <a:rPr lang="en-US" b="1" dirty="0"/>
              <a:t>sidechain must be optional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Mainchain must process withdrawals </a:t>
            </a:r>
            <a:r>
              <a:rPr lang="en-US" u="sng" dirty="0"/>
              <a:t>“blind” to what is going on in the sidechain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Otherwise, it would be a de facto hard fork (which is exactly what we are trying to avoid in the first place). </a:t>
            </a:r>
            <a:r>
              <a:rPr lang="en-US" b="1" dirty="0"/>
              <a:t>Can’t be “opt in” unless you are “out” by default.</a:t>
            </a:r>
          </a:p>
          <a:p>
            <a:r>
              <a:rPr lang="en-US" dirty="0"/>
              <a:t>But, then, an </a:t>
            </a:r>
            <a:r>
              <a:rPr lang="en-US" i="1" u="sng" dirty="0"/>
              <a:t>invalid withdrawal</a:t>
            </a:r>
            <a:r>
              <a:rPr lang="en-US" dirty="0"/>
              <a:t> must be treated </a:t>
            </a:r>
            <a:r>
              <a:rPr lang="en-US" b="1" dirty="0"/>
              <a:t>exactly the same </a:t>
            </a:r>
            <a:r>
              <a:rPr lang="en-US" dirty="0"/>
              <a:t>as a valid one! There is no basis for discriminating between them.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AC812-08AE-4890-BF66-BC02ADBA51FA}"/>
              </a:ext>
            </a:extLst>
          </p:cNvPr>
          <p:cNvSpPr/>
          <p:nvPr/>
        </p:nvSpPr>
        <p:spPr>
          <a:xfrm>
            <a:off x="2221502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DC560-803C-4577-8FE9-D99341CFD68D}"/>
              </a:ext>
            </a:extLst>
          </p:cNvPr>
          <p:cNvSpPr/>
          <p:nvPr/>
        </p:nvSpPr>
        <p:spPr>
          <a:xfrm>
            <a:off x="3418930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C62D4-CF2F-400D-A192-38750FE2F58F}"/>
              </a:ext>
            </a:extLst>
          </p:cNvPr>
          <p:cNvSpPr/>
          <p:nvPr/>
        </p:nvSpPr>
        <p:spPr>
          <a:xfrm>
            <a:off x="4616358" y="3481252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8CBAA-03DE-424E-8DF0-48354F8305B5}"/>
              </a:ext>
            </a:extLst>
          </p:cNvPr>
          <p:cNvSpPr txBox="1"/>
          <p:nvPr/>
        </p:nvSpPr>
        <p:spPr>
          <a:xfrm>
            <a:off x="1246134" y="3576097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6E3E6-D0AC-4A61-B416-2A3B046D71B1}"/>
              </a:ext>
            </a:extLst>
          </p:cNvPr>
          <p:cNvCxnSpPr/>
          <p:nvPr/>
        </p:nvCxnSpPr>
        <p:spPr>
          <a:xfrm>
            <a:off x="1974660" y="5040087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4BB95-A28E-4EA7-A52B-5E4A90A58DD1}"/>
              </a:ext>
            </a:extLst>
          </p:cNvPr>
          <p:cNvSpPr/>
          <p:nvPr/>
        </p:nvSpPr>
        <p:spPr>
          <a:xfrm>
            <a:off x="2221502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B2064-E259-46CA-877B-8648C947DFD6}"/>
              </a:ext>
            </a:extLst>
          </p:cNvPr>
          <p:cNvSpPr/>
          <p:nvPr/>
        </p:nvSpPr>
        <p:spPr>
          <a:xfrm>
            <a:off x="3418930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DF070F-E13D-4A1C-8D5A-F7B4E367A13A}"/>
              </a:ext>
            </a:extLst>
          </p:cNvPr>
          <p:cNvSpPr/>
          <p:nvPr/>
        </p:nvSpPr>
        <p:spPr>
          <a:xfrm>
            <a:off x="4616358" y="4630784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FEE72-A7B2-4886-B0A9-31680927D22C}"/>
              </a:ext>
            </a:extLst>
          </p:cNvPr>
          <p:cNvSpPr txBox="1"/>
          <p:nvPr/>
        </p:nvSpPr>
        <p:spPr>
          <a:xfrm>
            <a:off x="1246134" y="4725629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F338-13F4-46F5-960E-891193A3DBE7}"/>
              </a:ext>
            </a:extLst>
          </p:cNvPr>
          <p:cNvSpPr txBox="1"/>
          <p:nvPr/>
        </p:nvSpPr>
        <p:spPr>
          <a:xfrm>
            <a:off x="2287218" y="35099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0C0E9-4178-4799-832F-17156456EAC9}"/>
              </a:ext>
            </a:extLst>
          </p:cNvPr>
          <p:cNvSpPr txBox="1"/>
          <p:nvPr/>
        </p:nvSpPr>
        <p:spPr>
          <a:xfrm>
            <a:off x="2598710" y="37947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9188-B2A6-4F70-8FD4-DD47491E14A8}"/>
              </a:ext>
            </a:extLst>
          </p:cNvPr>
          <p:cNvSpPr txBox="1"/>
          <p:nvPr/>
        </p:nvSpPr>
        <p:spPr>
          <a:xfrm>
            <a:off x="3473216" y="4581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976387-D441-4BF6-B24B-4FBE3C9F1543}"/>
              </a:ext>
            </a:extLst>
          </p:cNvPr>
          <p:cNvSpPr txBox="1"/>
          <p:nvPr/>
        </p:nvSpPr>
        <p:spPr>
          <a:xfrm>
            <a:off x="3782874" y="46420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5DA7A-3838-4A3B-93A7-9389BF0165F4}"/>
              </a:ext>
            </a:extLst>
          </p:cNvPr>
          <p:cNvSpPr txBox="1"/>
          <p:nvPr/>
        </p:nvSpPr>
        <p:spPr>
          <a:xfrm>
            <a:off x="3431521" y="493186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7FF590-E828-45EC-806D-A63AB2A59C06}"/>
              </a:ext>
            </a:extLst>
          </p:cNvPr>
          <p:cNvSpPr txBox="1"/>
          <p:nvPr/>
        </p:nvSpPr>
        <p:spPr>
          <a:xfrm>
            <a:off x="3816347" y="49509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305CEA-8E4D-436F-8A75-5A4A3F6BFEA0}"/>
              </a:ext>
            </a:extLst>
          </p:cNvPr>
          <p:cNvSpPr txBox="1"/>
          <p:nvPr/>
        </p:nvSpPr>
        <p:spPr>
          <a:xfrm>
            <a:off x="3955781" y="51355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66B3F-8F98-4E2D-9581-B737342CF31E}"/>
              </a:ext>
            </a:extLst>
          </p:cNvPr>
          <p:cNvSpPr txBox="1"/>
          <p:nvPr/>
        </p:nvSpPr>
        <p:spPr>
          <a:xfrm>
            <a:off x="4665987" y="371445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EBF5D-A6DF-451F-BE38-DBD416A60487}"/>
              </a:ext>
            </a:extLst>
          </p:cNvPr>
          <p:cNvSpPr txBox="1"/>
          <p:nvPr/>
        </p:nvSpPr>
        <p:spPr>
          <a:xfrm>
            <a:off x="4805421" y="389912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C4D88A-715B-4456-8D1D-3F595FE75E4E}"/>
              </a:ext>
            </a:extLst>
          </p:cNvPr>
          <p:cNvCxnSpPr/>
          <p:nvPr/>
        </p:nvCxnSpPr>
        <p:spPr>
          <a:xfrm>
            <a:off x="2501666" y="3810229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11AA7-E3DD-44A3-B203-100599DCD92E}"/>
              </a:ext>
            </a:extLst>
          </p:cNvPr>
          <p:cNvCxnSpPr>
            <a:cxnSpLocks/>
          </p:cNvCxnSpPr>
          <p:nvPr/>
        </p:nvCxnSpPr>
        <p:spPr>
          <a:xfrm>
            <a:off x="2852234" y="4066656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373B6-51FB-4579-9C29-923EFF6BFB92}"/>
              </a:ext>
            </a:extLst>
          </p:cNvPr>
          <p:cNvCxnSpPr>
            <a:cxnSpLocks/>
          </p:cNvCxnSpPr>
          <p:nvPr/>
        </p:nvCxnSpPr>
        <p:spPr>
          <a:xfrm>
            <a:off x="3700670" y="4757878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4E8075-78CB-4B8B-A686-0A6BE7F459D9}"/>
              </a:ext>
            </a:extLst>
          </p:cNvPr>
          <p:cNvCxnSpPr>
            <a:cxnSpLocks/>
          </p:cNvCxnSpPr>
          <p:nvPr/>
        </p:nvCxnSpPr>
        <p:spPr>
          <a:xfrm flipH="1">
            <a:off x="3679776" y="4910278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0E6636-43BA-42D6-BDE3-40F86479C020}"/>
              </a:ext>
            </a:extLst>
          </p:cNvPr>
          <p:cNvCxnSpPr>
            <a:cxnSpLocks/>
          </p:cNvCxnSpPr>
          <p:nvPr/>
        </p:nvCxnSpPr>
        <p:spPr>
          <a:xfrm>
            <a:off x="3684460" y="5106083"/>
            <a:ext cx="193617" cy="47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DB666-6D00-46A2-942E-D63D80C3DCF1}"/>
              </a:ext>
            </a:extLst>
          </p:cNvPr>
          <p:cNvCxnSpPr>
            <a:cxnSpLocks/>
          </p:cNvCxnSpPr>
          <p:nvPr/>
        </p:nvCxnSpPr>
        <p:spPr>
          <a:xfrm>
            <a:off x="3677527" y="5207049"/>
            <a:ext cx="324476" cy="105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0833AE5-4D04-4E35-AE62-FFE3525B5AF4}"/>
              </a:ext>
            </a:extLst>
          </p:cNvPr>
          <p:cNvCxnSpPr>
            <a:cxnSpLocks/>
          </p:cNvCxnSpPr>
          <p:nvPr/>
        </p:nvCxnSpPr>
        <p:spPr>
          <a:xfrm flipV="1">
            <a:off x="4042339" y="3986050"/>
            <a:ext cx="698455" cy="113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B6579-0625-40DB-ADA1-57814AFCCC38}"/>
              </a:ext>
            </a:extLst>
          </p:cNvPr>
          <p:cNvCxnSpPr>
            <a:cxnSpLocks/>
          </p:cNvCxnSpPr>
          <p:nvPr/>
        </p:nvCxnSpPr>
        <p:spPr>
          <a:xfrm flipV="1">
            <a:off x="4169270" y="4179281"/>
            <a:ext cx="697957" cy="1042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CD65D9-FF31-461A-9334-8EC5F2BE6E0D}"/>
              </a:ext>
            </a:extLst>
          </p:cNvPr>
          <p:cNvCxnSpPr/>
          <p:nvPr/>
        </p:nvCxnSpPr>
        <p:spPr>
          <a:xfrm>
            <a:off x="7496987" y="3918953"/>
            <a:ext cx="273449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B0F32F8-1BE2-4B30-A520-F7E5F0A2E42F}"/>
              </a:ext>
            </a:extLst>
          </p:cNvPr>
          <p:cNvSpPr/>
          <p:nvPr/>
        </p:nvSpPr>
        <p:spPr>
          <a:xfrm>
            <a:off x="7734304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E0FD12-A57C-4982-B057-44DF04D54A89}"/>
              </a:ext>
            </a:extLst>
          </p:cNvPr>
          <p:cNvSpPr/>
          <p:nvPr/>
        </p:nvSpPr>
        <p:spPr>
          <a:xfrm>
            <a:off x="8931732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EB51F9-4847-4CAE-AECB-D44B50607909}"/>
              </a:ext>
            </a:extLst>
          </p:cNvPr>
          <p:cNvSpPr/>
          <p:nvPr/>
        </p:nvSpPr>
        <p:spPr>
          <a:xfrm>
            <a:off x="10129160" y="3509650"/>
            <a:ext cx="827315" cy="836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6FC4C6-BB95-4514-9144-86C949895ACC}"/>
              </a:ext>
            </a:extLst>
          </p:cNvPr>
          <p:cNvSpPr txBox="1"/>
          <p:nvPr/>
        </p:nvSpPr>
        <p:spPr>
          <a:xfrm>
            <a:off x="6758936" y="3604495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210E6F-E72B-4BF4-AB2A-A29BE5FBD976}"/>
              </a:ext>
            </a:extLst>
          </p:cNvPr>
          <p:cNvCxnSpPr/>
          <p:nvPr/>
        </p:nvCxnSpPr>
        <p:spPr>
          <a:xfrm>
            <a:off x="7487462" y="5068485"/>
            <a:ext cx="273449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4299BE-5C95-4297-BE73-AB989C481771}"/>
              </a:ext>
            </a:extLst>
          </p:cNvPr>
          <p:cNvSpPr/>
          <p:nvPr/>
        </p:nvSpPr>
        <p:spPr>
          <a:xfrm>
            <a:off x="7734304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CFED536-43AF-4E94-95D9-3882DF47F255}"/>
              </a:ext>
            </a:extLst>
          </p:cNvPr>
          <p:cNvSpPr/>
          <p:nvPr/>
        </p:nvSpPr>
        <p:spPr>
          <a:xfrm>
            <a:off x="8931732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C268C1-44C8-406F-AF33-1895F2C03D80}"/>
              </a:ext>
            </a:extLst>
          </p:cNvPr>
          <p:cNvSpPr/>
          <p:nvPr/>
        </p:nvSpPr>
        <p:spPr>
          <a:xfrm>
            <a:off x="10129160" y="4659182"/>
            <a:ext cx="827315" cy="836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CAE26E-C92B-4BCF-8625-EB2DEBE0296D}"/>
              </a:ext>
            </a:extLst>
          </p:cNvPr>
          <p:cNvSpPr txBox="1"/>
          <p:nvPr/>
        </p:nvSpPr>
        <p:spPr>
          <a:xfrm>
            <a:off x="6758936" y="4754027"/>
            <a:ext cx="4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3A6C2-7878-466A-B0B9-098ECBF34226}"/>
              </a:ext>
            </a:extLst>
          </p:cNvPr>
          <p:cNvSpPr txBox="1"/>
          <p:nvPr/>
        </p:nvSpPr>
        <p:spPr>
          <a:xfrm>
            <a:off x="7800020" y="35383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509C62-246E-457A-AD62-AEF732C1A234}"/>
              </a:ext>
            </a:extLst>
          </p:cNvPr>
          <p:cNvSpPr txBox="1"/>
          <p:nvPr/>
        </p:nvSpPr>
        <p:spPr>
          <a:xfrm>
            <a:off x="8111512" y="38231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6B3DA-2011-43E4-B6A2-1BC89FFE1257}"/>
              </a:ext>
            </a:extLst>
          </p:cNvPr>
          <p:cNvSpPr txBox="1"/>
          <p:nvPr/>
        </p:nvSpPr>
        <p:spPr>
          <a:xfrm>
            <a:off x="8986018" y="46099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D7B-53D1-423C-B2C6-C091D2EC0590}"/>
              </a:ext>
            </a:extLst>
          </p:cNvPr>
          <p:cNvSpPr txBox="1"/>
          <p:nvPr/>
        </p:nvSpPr>
        <p:spPr>
          <a:xfrm>
            <a:off x="9295676" y="46704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39E74-7B65-41C3-83A9-87FBA79271B6}"/>
              </a:ext>
            </a:extLst>
          </p:cNvPr>
          <p:cNvSpPr txBox="1"/>
          <p:nvPr/>
        </p:nvSpPr>
        <p:spPr>
          <a:xfrm>
            <a:off x="8944323" y="49602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F3E2B-6637-4120-B20F-9CBCE1AD51DC}"/>
              </a:ext>
            </a:extLst>
          </p:cNvPr>
          <p:cNvSpPr txBox="1"/>
          <p:nvPr/>
        </p:nvSpPr>
        <p:spPr>
          <a:xfrm>
            <a:off x="10318223" y="392751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693C93-055F-4805-8050-F00374726C3B}"/>
              </a:ext>
            </a:extLst>
          </p:cNvPr>
          <p:cNvCxnSpPr/>
          <p:nvPr/>
        </p:nvCxnSpPr>
        <p:spPr>
          <a:xfrm>
            <a:off x="8014468" y="3838627"/>
            <a:ext cx="175396" cy="13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6DDB84-0E2C-4C83-9C86-D92973466FCD}"/>
              </a:ext>
            </a:extLst>
          </p:cNvPr>
          <p:cNvCxnSpPr>
            <a:cxnSpLocks/>
          </p:cNvCxnSpPr>
          <p:nvPr/>
        </p:nvCxnSpPr>
        <p:spPr>
          <a:xfrm>
            <a:off x="8365036" y="4095054"/>
            <a:ext cx="686304" cy="603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769CDA6-810C-4B14-B63C-DCF5C9A36120}"/>
              </a:ext>
            </a:extLst>
          </p:cNvPr>
          <p:cNvCxnSpPr>
            <a:cxnSpLocks/>
          </p:cNvCxnSpPr>
          <p:nvPr/>
        </p:nvCxnSpPr>
        <p:spPr>
          <a:xfrm>
            <a:off x="9213472" y="4786276"/>
            <a:ext cx="172723" cy="52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2C09F46-D495-4FD8-A9A2-02BC07A0F518}"/>
              </a:ext>
            </a:extLst>
          </p:cNvPr>
          <p:cNvCxnSpPr>
            <a:cxnSpLocks/>
          </p:cNvCxnSpPr>
          <p:nvPr/>
        </p:nvCxnSpPr>
        <p:spPr>
          <a:xfrm flipH="1">
            <a:off x="9192578" y="4938676"/>
            <a:ext cx="173294" cy="1224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38086C-6F81-44DF-A86B-A6CBE0E78F3D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9287687" y="4207680"/>
            <a:ext cx="1092342" cy="93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D40470B-DAD5-40DE-BE92-8911400F51AF}"/>
              </a:ext>
            </a:extLst>
          </p:cNvPr>
          <p:cNvSpPr/>
          <p:nvPr/>
        </p:nvSpPr>
        <p:spPr>
          <a:xfrm>
            <a:off x="1211308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00886B6-2A29-4744-952C-05765EF10220}"/>
              </a:ext>
            </a:extLst>
          </p:cNvPr>
          <p:cNvSpPr/>
          <p:nvPr/>
        </p:nvSpPr>
        <p:spPr>
          <a:xfrm>
            <a:off x="6588015" y="3386559"/>
            <a:ext cx="4637039" cy="226176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573E7-EDBF-411F-AA3C-CE360DF1B38F}"/>
              </a:ext>
            </a:extLst>
          </p:cNvPr>
          <p:cNvSpPr txBox="1"/>
          <p:nvPr/>
        </p:nvSpPr>
        <p:spPr>
          <a:xfrm>
            <a:off x="3462071" y="5563244"/>
            <a:ext cx="332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31A9BB-C999-45CB-AAD4-5396608D3F0A}"/>
              </a:ext>
            </a:extLst>
          </p:cNvPr>
          <p:cNvSpPr txBox="1"/>
          <p:nvPr/>
        </p:nvSpPr>
        <p:spPr>
          <a:xfrm>
            <a:off x="8865771" y="5581728"/>
            <a:ext cx="4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II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D447E8-6B3F-44C2-8B28-11BEACB3FC25}"/>
              </a:ext>
            </a:extLst>
          </p:cNvPr>
          <p:cNvSpPr/>
          <p:nvPr/>
        </p:nvSpPr>
        <p:spPr>
          <a:xfrm>
            <a:off x="1211308" y="6172254"/>
            <a:ext cx="6056530" cy="523220"/>
          </a:xfrm>
          <a:prstGeom prst="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One of these is SC-theft. But which one?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D88A9C2-D3A9-4BF8-8D39-953E8D2A662D}"/>
              </a:ext>
            </a:extLst>
          </p:cNvPr>
          <p:cNvSpPr/>
          <p:nvPr/>
        </p:nvSpPr>
        <p:spPr>
          <a:xfrm>
            <a:off x="647700" y="4489964"/>
            <a:ext cx="11144250" cy="1091764"/>
          </a:xfrm>
          <a:prstGeom prst="rect">
            <a:avLst/>
          </a:prstGeom>
          <a:blipFill dpi="0" rotWithShape="1">
            <a:blip r:embed="rId3">
              <a:alphaModFix amt="9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The “Opt-In” Veil of Ignorance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D67539-0DFC-4657-8434-816543B762FF}"/>
              </a:ext>
            </a:extLst>
          </p:cNvPr>
          <p:cNvSpPr/>
          <p:nvPr/>
        </p:nvSpPr>
        <p:spPr>
          <a:xfrm rot="17958042">
            <a:off x="3650647" y="4301813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429C2C-0D6A-4F03-8AD4-36C1CE8B7805}"/>
              </a:ext>
            </a:extLst>
          </p:cNvPr>
          <p:cNvSpPr/>
          <p:nvPr/>
        </p:nvSpPr>
        <p:spPr>
          <a:xfrm rot="19061978">
            <a:off x="9090881" y="4320432"/>
            <a:ext cx="1829926" cy="535523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0576A7-419E-4F60-87AB-7DB721C1E39C}"/>
              </a:ext>
            </a:extLst>
          </p:cNvPr>
          <p:cNvSpPr/>
          <p:nvPr/>
        </p:nvSpPr>
        <p:spPr>
          <a:xfrm>
            <a:off x="2064220" y="241332"/>
            <a:ext cx="8687876" cy="2668156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Side-to-main xfers: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must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free to go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anywhere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…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cannot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be constrained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node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validation.</a:t>
            </a:r>
          </a:p>
          <a:p>
            <a:pPr marL="800100" lvl="1" indent="-342900">
              <a:buAutoNum type="arabicPeriod"/>
            </a:pP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(These are pros, not cons!)</a:t>
            </a:r>
            <a:b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</a:br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But, if </a:t>
            </a:r>
            <a:r>
              <a:rPr lang="en-US" sz="2000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txn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is unrestrained, </a:t>
            </a:r>
            <a:r>
              <a:rPr lang="en-US" sz="2000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anyone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can immediately steal its BTC….</a:t>
            </a:r>
          </a:p>
          <a:p>
            <a:endParaRPr lang="en-US" sz="2000" dirty="0"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  <a:p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Fortunately, we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can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constrain S2M by </a:t>
            </a:r>
            <a:r>
              <a:rPr lang="en-US" sz="2000" b="1" i="1" u="sng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SPV</a:t>
            </a:r>
            <a:r>
              <a:rPr lang="en-US" sz="2000" dirty="0">
                <a:ln w="3175">
                  <a:solidFill>
                    <a:schemeClr val="bg1">
                      <a:lumMod val="95000"/>
                    </a:schemeClr>
                  </a:solidFill>
                </a:ln>
              </a:rPr>
              <a:t> validation – ie , if scarce (non-reusable) proof of work has been done on S2Ms.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46C52-9442-4B3E-B23D-C836DA23B080}"/>
              </a:ext>
            </a:extLst>
          </p:cNvPr>
          <p:cNvSpPr/>
          <p:nvPr/>
        </p:nvSpPr>
        <p:spPr>
          <a:xfrm>
            <a:off x="2383277" y="691497"/>
            <a:ext cx="5416743" cy="518178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986CEF-A74A-4849-A672-2A8DCF722FFC}"/>
              </a:ext>
            </a:extLst>
          </p:cNvPr>
          <p:cNvSpPr/>
          <p:nvPr/>
        </p:nvSpPr>
        <p:spPr>
          <a:xfrm>
            <a:off x="1984184" y="570971"/>
            <a:ext cx="6030283" cy="791104"/>
          </a:xfrm>
          <a:prstGeom prst="rect">
            <a:avLst/>
          </a:prstGeom>
          <a:noFill/>
          <a:ln w="762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BFBE6-9CC6-42D7-8171-BCEA88937983}"/>
              </a:ext>
            </a:extLst>
          </p:cNvPr>
          <p:cNvSpPr/>
          <p:nvPr/>
        </p:nvSpPr>
        <p:spPr>
          <a:xfrm>
            <a:off x="427700" y="1533560"/>
            <a:ext cx="10841294" cy="1608664"/>
          </a:xfrm>
          <a:prstGeom prst="rect">
            <a:avLst/>
          </a:prstGeom>
          <a:solidFill>
            <a:srgbClr val="F4AAEB"/>
          </a:solidFill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Ignorance Mandate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>
                <a:solidFill>
                  <a:schemeClr val="tx1"/>
                </a:solidFill>
              </a:rPr>
              <a:t>If you want to know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which withdrawals are </a:t>
            </a:r>
            <a:r>
              <a:rPr lang="en-US" sz="2400" dirty="0" err="1">
                <a:solidFill>
                  <a:schemeClr val="tx1"/>
                </a:solidFill>
              </a:rPr>
              <a:t>side:valid</a:t>
            </a:r>
            <a:r>
              <a:rPr lang="en-US" sz="2400" dirty="0">
                <a:solidFill>
                  <a:schemeClr val="tx1"/>
                </a:solidFill>
              </a:rPr>
              <a:t>, then run the sidechain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tx1"/>
                </a:solidFill>
              </a:rPr>
              <a:t>ALL this tech</a:t>
            </a:r>
            <a:r>
              <a:rPr lang="en-US" sz="2400" dirty="0">
                <a:solidFill>
                  <a:schemeClr val="tx1"/>
                </a:solidFill>
              </a:rPr>
              <a:t> is for the people who *don’t* want to run the sidechain node…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…in other words, </a:t>
            </a:r>
            <a:r>
              <a:rPr lang="en-US" sz="2400" b="1" i="1" dirty="0">
                <a:solidFill>
                  <a:schemeClr val="tx1"/>
                </a:solidFill>
              </a:rPr>
              <a:t>the people who don’t want to know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864C16-44C1-47AE-BCF5-EC7DE1E07547}"/>
              </a:ext>
            </a:extLst>
          </p:cNvPr>
          <p:cNvSpPr/>
          <p:nvPr/>
        </p:nvSpPr>
        <p:spPr>
          <a:xfrm>
            <a:off x="1160417" y="791733"/>
            <a:ext cx="10434773" cy="50638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35D1685-7931-4F87-809D-1EE2DD4D3C91}"/>
              </a:ext>
            </a:extLst>
          </p:cNvPr>
          <p:cNvSpPr/>
          <p:nvPr/>
        </p:nvSpPr>
        <p:spPr>
          <a:xfrm>
            <a:off x="3274142" y="6095403"/>
            <a:ext cx="1688721" cy="659063"/>
          </a:xfrm>
          <a:prstGeom prst="roundRect">
            <a:avLst>
              <a:gd name="adj" fmla="val 27856"/>
            </a:avLst>
          </a:prstGeom>
          <a:noFill/>
          <a:ln w="1270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4669CA-1B97-4342-8D21-DF0F6F791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130" y="936036"/>
            <a:ext cx="7301805" cy="354596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8E32DE-F0A7-4BD7-969E-4FB7962821E0}"/>
              </a:ext>
            </a:extLst>
          </p:cNvPr>
          <p:cNvCxnSpPr>
            <a:cxnSpLocks/>
          </p:cNvCxnSpPr>
          <p:nvPr/>
        </p:nvCxnSpPr>
        <p:spPr>
          <a:xfrm flipH="1" flipV="1">
            <a:off x="2808066" y="1746725"/>
            <a:ext cx="1427248" cy="515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F09CB13-3B3A-469A-8413-7E9BC0D7D3D7}"/>
              </a:ext>
            </a:extLst>
          </p:cNvPr>
          <p:cNvSpPr txBox="1"/>
          <p:nvPr/>
        </p:nvSpPr>
        <p:spPr>
          <a:xfrm>
            <a:off x="1755550" y="1551217"/>
            <a:ext cx="1226618" cy="369332"/>
          </a:xfrm>
          <a:prstGeom prst="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Mandatory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045A2-4F3A-4630-9D67-AE717A7977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188"/>
          <a:stretch/>
        </p:blipFill>
        <p:spPr>
          <a:xfrm>
            <a:off x="4691462" y="4593521"/>
            <a:ext cx="6105525" cy="11238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19AE553-5CA2-482C-8FE6-DC8A6ADA2EDB}"/>
              </a:ext>
            </a:extLst>
          </p:cNvPr>
          <p:cNvSpPr txBox="1"/>
          <p:nvPr/>
        </p:nvSpPr>
        <p:spPr>
          <a:xfrm>
            <a:off x="2796358" y="4930371"/>
            <a:ext cx="171405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Preceding tweet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44238C-88DA-4031-90D3-01345D508A03}"/>
              </a:ext>
            </a:extLst>
          </p:cNvPr>
          <p:cNvSpPr/>
          <p:nvPr/>
        </p:nvSpPr>
        <p:spPr>
          <a:xfrm>
            <a:off x="7543367" y="5807949"/>
            <a:ext cx="4239752" cy="92333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with extension blocks, is ironically, </a:t>
            </a:r>
            <a:r>
              <a:rPr lang="en-US" b="1" u="sng" dirty="0">
                <a:solidFill>
                  <a:schemeClr val="bg1"/>
                </a:solidFill>
              </a:rPr>
              <a:t>miners can’t steal from them</a:t>
            </a:r>
            <a:r>
              <a:rPr lang="en-US" dirty="0">
                <a:solidFill>
                  <a:schemeClr val="bg1"/>
                </a:solidFill>
              </a:rPr>
              <a:t>, ie that </a:t>
            </a:r>
            <a:r>
              <a:rPr lang="en-US" dirty="0" err="1">
                <a:solidFill>
                  <a:schemeClr val="bg1"/>
                </a:solidFill>
              </a:rPr>
              <a:t>ext</a:t>
            </a:r>
            <a:r>
              <a:rPr lang="en-US" dirty="0">
                <a:solidFill>
                  <a:schemeClr val="bg1"/>
                </a:solidFill>
              </a:rPr>
              <a:t>-blocks </a:t>
            </a:r>
            <a:r>
              <a:rPr lang="en-US" b="1" i="1" u="sng" dirty="0">
                <a:solidFill>
                  <a:schemeClr val="bg1"/>
                </a:solidFill>
              </a:rPr>
              <a:t>force people to know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B7552BF-F84D-4B64-83C2-CA538B5A205A}"/>
              </a:ext>
            </a:extLst>
          </p:cNvPr>
          <p:cNvSpPr txBox="1"/>
          <p:nvPr/>
        </p:nvSpPr>
        <p:spPr>
          <a:xfrm>
            <a:off x="350220" y="4906215"/>
            <a:ext cx="2319560" cy="923330"/>
          </a:xfrm>
          <a:prstGeom prst="rect">
            <a:avLst/>
          </a:prstGeom>
          <a:solidFill>
            <a:srgbClr val="F4AAEB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Mandatory sidechain = today called “extension block”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3D1423-C091-4F4C-903B-FF43757D6677}"/>
              </a:ext>
            </a:extLst>
          </p:cNvPr>
          <p:cNvSpPr txBox="1"/>
          <p:nvPr/>
        </p:nvSpPr>
        <p:spPr>
          <a:xfrm>
            <a:off x="1211018" y="2885742"/>
            <a:ext cx="2593071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several optional “smart contracts” have already been forked into BTC (RSK federation, XCP, Mt </a:t>
            </a:r>
            <a:r>
              <a:rPr lang="en-US" sz="1200" dirty="0" err="1">
                <a:solidFill>
                  <a:schemeClr val="bg1"/>
                </a:solidFill>
              </a:rPr>
              <a:t>Gox</a:t>
            </a:r>
            <a:r>
              <a:rPr lang="en-US" sz="1200" dirty="0">
                <a:solidFill>
                  <a:schemeClr val="bg1"/>
                </a:solidFill>
              </a:rPr>
              <a:t> website).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8577474-97B0-4916-8CB1-6D8382639F7E}"/>
              </a:ext>
            </a:extLst>
          </p:cNvPr>
          <p:cNvSpPr/>
          <p:nvPr/>
        </p:nvSpPr>
        <p:spPr>
          <a:xfrm>
            <a:off x="6210300" y="5234163"/>
            <a:ext cx="951310" cy="280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B87CC6-5152-44F5-8929-6A6B584C56AF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5/8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EB099EB-5504-4B33-9863-9C285020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99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7AB0-6690-44C5-B5CF-93C999D4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5" y="230490"/>
            <a:ext cx="5427775" cy="639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BBE8D-F743-4EC3-8036-DC10AD6E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6" y="361950"/>
            <a:ext cx="5610225" cy="613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531F-7083-4383-B0A8-ADCC275A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37229-CFDB-4A36-AA1E-A4B240EF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28600"/>
            <a:ext cx="6153150" cy="640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A9F1719-E079-4AB1-B876-8C0340537581}"/>
              </a:ext>
            </a:extLst>
          </p:cNvPr>
          <p:cNvSpPr/>
          <p:nvPr/>
        </p:nvSpPr>
        <p:spPr>
          <a:xfrm>
            <a:off x="227709" y="5206814"/>
            <a:ext cx="6173909" cy="1069534"/>
          </a:xfrm>
          <a:custGeom>
            <a:avLst/>
            <a:gdLst>
              <a:gd name="connsiteX0" fmla="*/ 4895905 w 6052726"/>
              <a:gd name="connsiteY0" fmla="*/ 46037 h 1134530"/>
              <a:gd name="connsiteX1" fmla="*/ 5645205 w 6052726"/>
              <a:gd name="connsiteY1" fmla="*/ 33337 h 1134530"/>
              <a:gd name="connsiteX2" fmla="*/ 5594405 w 6052726"/>
              <a:gd name="connsiteY2" fmla="*/ 287337 h 1134530"/>
              <a:gd name="connsiteX3" fmla="*/ 5975405 w 6052726"/>
              <a:gd name="connsiteY3" fmla="*/ 401637 h 1134530"/>
              <a:gd name="connsiteX4" fmla="*/ 6051605 w 6052726"/>
              <a:gd name="connsiteY4" fmla="*/ 731837 h 1134530"/>
              <a:gd name="connsiteX5" fmla="*/ 5950005 w 6052726"/>
              <a:gd name="connsiteY5" fmla="*/ 808037 h 1134530"/>
              <a:gd name="connsiteX6" fmla="*/ 2546405 w 6052726"/>
              <a:gd name="connsiteY6" fmla="*/ 757237 h 1134530"/>
              <a:gd name="connsiteX7" fmla="*/ 2559105 w 6052726"/>
              <a:gd name="connsiteY7" fmla="*/ 1011237 h 1134530"/>
              <a:gd name="connsiteX8" fmla="*/ 2343205 w 6052726"/>
              <a:gd name="connsiteY8" fmla="*/ 1049337 h 1134530"/>
              <a:gd name="connsiteX9" fmla="*/ 209605 w 6052726"/>
              <a:gd name="connsiteY9" fmla="*/ 1100137 h 1134530"/>
              <a:gd name="connsiteX10" fmla="*/ 247705 w 6052726"/>
              <a:gd name="connsiteY10" fmla="*/ 477837 h 1134530"/>
              <a:gd name="connsiteX11" fmla="*/ 1695505 w 6052726"/>
              <a:gd name="connsiteY11" fmla="*/ 490537 h 1134530"/>
              <a:gd name="connsiteX12" fmla="*/ 4438705 w 6052726"/>
              <a:gd name="connsiteY12" fmla="*/ 427037 h 1134530"/>
              <a:gd name="connsiteX13" fmla="*/ 4895905 w 6052726"/>
              <a:gd name="connsiteY13" fmla="*/ 46037 h 1134530"/>
              <a:gd name="connsiteX0" fmla="*/ 4896794 w 6053615"/>
              <a:gd name="connsiteY0" fmla="*/ 46037 h 1169719"/>
              <a:gd name="connsiteX1" fmla="*/ 5646094 w 6053615"/>
              <a:gd name="connsiteY1" fmla="*/ 33337 h 1169719"/>
              <a:gd name="connsiteX2" fmla="*/ 5595294 w 6053615"/>
              <a:gd name="connsiteY2" fmla="*/ 287337 h 1169719"/>
              <a:gd name="connsiteX3" fmla="*/ 5976294 w 6053615"/>
              <a:gd name="connsiteY3" fmla="*/ 401637 h 1169719"/>
              <a:gd name="connsiteX4" fmla="*/ 6052494 w 6053615"/>
              <a:gd name="connsiteY4" fmla="*/ 731837 h 1169719"/>
              <a:gd name="connsiteX5" fmla="*/ 5950894 w 6053615"/>
              <a:gd name="connsiteY5" fmla="*/ 808037 h 1169719"/>
              <a:gd name="connsiteX6" fmla="*/ 2547294 w 6053615"/>
              <a:gd name="connsiteY6" fmla="*/ 757237 h 1169719"/>
              <a:gd name="connsiteX7" fmla="*/ 2559994 w 6053615"/>
              <a:gd name="connsiteY7" fmla="*/ 1011237 h 1169719"/>
              <a:gd name="connsiteX8" fmla="*/ 2356794 w 6053615"/>
              <a:gd name="connsiteY8" fmla="*/ 1144751 h 1169719"/>
              <a:gd name="connsiteX9" fmla="*/ 210494 w 6053615"/>
              <a:gd name="connsiteY9" fmla="*/ 1100137 h 1169719"/>
              <a:gd name="connsiteX10" fmla="*/ 248594 w 6053615"/>
              <a:gd name="connsiteY10" fmla="*/ 477837 h 1169719"/>
              <a:gd name="connsiteX11" fmla="*/ 1696394 w 6053615"/>
              <a:gd name="connsiteY11" fmla="*/ 490537 h 1169719"/>
              <a:gd name="connsiteX12" fmla="*/ 4439594 w 6053615"/>
              <a:gd name="connsiteY12" fmla="*/ 427037 h 1169719"/>
              <a:gd name="connsiteX13" fmla="*/ 4896794 w 6053615"/>
              <a:gd name="connsiteY13" fmla="*/ 46037 h 1169719"/>
              <a:gd name="connsiteX0" fmla="*/ 4896794 w 6239583"/>
              <a:gd name="connsiteY0" fmla="*/ 46037 h 1169719"/>
              <a:gd name="connsiteX1" fmla="*/ 5646094 w 6239583"/>
              <a:gd name="connsiteY1" fmla="*/ 33337 h 1169719"/>
              <a:gd name="connsiteX2" fmla="*/ 5595294 w 6239583"/>
              <a:gd name="connsiteY2" fmla="*/ 287337 h 1169719"/>
              <a:gd name="connsiteX3" fmla="*/ 5976294 w 6239583"/>
              <a:gd name="connsiteY3" fmla="*/ 401637 h 1169719"/>
              <a:gd name="connsiteX4" fmla="*/ 6052494 w 6239583"/>
              <a:gd name="connsiteY4" fmla="*/ 731837 h 1169719"/>
              <a:gd name="connsiteX5" fmla="*/ 5950894 w 6239583"/>
              <a:gd name="connsiteY5" fmla="*/ 808037 h 1169719"/>
              <a:gd name="connsiteX6" fmla="*/ 2534594 w 6239583"/>
              <a:gd name="connsiteY6" fmla="*/ 828797 h 1169719"/>
              <a:gd name="connsiteX7" fmla="*/ 2559994 w 6239583"/>
              <a:gd name="connsiteY7" fmla="*/ 1011237 h 1169719"/>
              <a:gd name="connsiteX8" fmla="*/ 2356794 w 6239583"/>
              <a:gd name="connsiteY8" fmla="*/ 1144751 h 1169719"/>
              <a:gd name="connsiteX9" fmla="*/ 210494 w 6239583"/>
              <a:gd name="connsiteY9" fmla="*/ 1100137 h 1169719"/>
              <a:gd name="connsiteX10" fmla="*/ 248594 w 6239583"/>
              <a:gd name="connsiteY10" fmla="*/ 477837 h 1169719"/>
              <a:gd name="connsiteX11" fmla="*/ 1696394 w 6239583"/>
              <a:gd name="connsiteY11" fmla="*/ 490537 h 1169719"/>
              <a:gd name="connsiteX12" fmla="*/ 4439594 w 6239583"/>
              <a:gd name="connsiteY12" fmla="*/ 427037 h 1169719"/>
              <a:gd name="connsiteX13" fmla="*/ 4896794 w 6239583"/>
              <a:gd name="connsiteY13" fmla="*/ 46037 h 1169719"/>
              <a:gd name="connsiteX0" fmla="*/ 4896794 w 6230394"/>
              <a:gd name="connsiteY0" fmla="*/ 46037 h 1169719"/>
              <a:gd name="connsiteX1" fmla="*/ 5646094 w 6230394"/>
              <a:gd name="connsiteY1" fmla="*/ 33337 h 1169719"/>
              <a:gd name="connsiteX2" fmla="*/ 5595294 w 6230394"/>
              <a:gd name="connsiteY2" fmla="*/ 287337 h 1169719"/>
              <a:gd name="connsiteX3" fmla="*/ 5976294 w 6230394"/>
              <a:gd name="connsiteY3" fmla="*/ 401637 h 1169719"/>
              <a:gd name="connsiteX4" fmla="*/ 6052494 w 6230394"/>
              <a:gd name="connsiteY4" fmla="*/ 731837 h 1169719"/>
              <a:gd name="connsiteX5" fmla="*/ 5938194 w 6230394"/>
              <a:gd name="connsiteY5" fmla="*/ 891524 h 1169719"/>
              <a:gd name="connsiteX6" fmla="*/ 2534594 w 6230394"/>
              <a:gd name="connsiteY6" fmla="*/ 828797 h 1169719"/>
              <a:gd name="connsiteX7" fmla="*/ 2559994 w 6230394"/>
              <a:gd name="connsiteY7" fmla="*/ 1011237 h 1169719"/>
              <a:gd name="connsiteX8" fmla="*/ 2356794 w 6230394"/>
              <a:gd name="connsiteY8" fmla="*/ 1144751 h 1169719"/>
              <a:gd name="connsiteX9" fmla="*/ 210494 w 6230394"/>
              <a:gd name="connsiteY9" fmla="*/ 1100137 h 1169719"/>
              <a:gd name="connsiteX10" fmla="*/ 248594 w 6230394"/>
              <a:gd name="connsiteY10" fmla="*/ 477837 h 1169719"/>
              <a:gd name="connsiteX11" fmla="*/ 1696394 w 6230394"/>
              <a:gd name="connsiteY11" fmla="*/ 490537 h 1169719"/>
              <a:gd name="connsiteX12" fmla="*/ 4439594 w 6230394"/>
              <a:gd name="connsiteY12" fmla="*/ 427037 h 1169719"/>
              <a:gd name="connsiteX13" fmla="*/ 4896794 w 6230394"/>
              <a:gd name="connsiteY13" fmla="*/ 46037 h 1169719"/>
              <a:gd name="connsiteX0" fmla="*/ 4896794 w 6248188"/>
              <a:gd name="connsiteY0" fmla="*/ 46037 h 1169719"/>
              <a:gd name="connsiteX1" fmla="*/ 5646094 w 6248188"/>
              <a:gd name="connsiteY1" fmla="*/ 33337 h 1169719"/>
              <a:gd name="connsiteX2" fmla="*/ 5595294 w 6248188"/>
              <a:gd name="connsiteY2" fmla="*/ 287337 h 1169719"/>
              <a:gd name="connsiteX3" fmla="*/ 5595294 w 6248188"/>
              <a:gd name="connsiteY3" fmla="*/ 342004 h 1169719"/>
              <a:gd name="connsiteX4" fmla="*/ 6052494 w 6248188"/>
              <a:gd name="connsiteY4" fmla="*/ 731837 h 1169719"/>
              <a:gd name="connsiteX5" fmla="*/ 5938194 w 6248188"/>
              <a:gd name="connsiteY5" fmla="*/ 891524 h 1169719"/>
              <a:gd name="connsiteX6" fmla="*/ 2534594 w 6248188"/>
              <a:gd name="connsiteY6" fmla="*/ 828797 h 1169719"/>
              <a:gd name="connsiteX7" fmla="*/ 2559994 w 6248188"/>
              <a:gd name="connsiteY7" fmla="*/ 1011237 h 1169719"/>
              <a:gd name="connsiteX8" fmla="*/ 2356794 w 6248188"/>
              <a:gd name="connsiteY8" fmla="*/ 1144751 h 1169719"/>
              <a:gd name="connsiteX9" fmla="*/ 210494 w 6248188"/>
              <a:gd name="connsiteY9" fmla="*/ 1100137 h 1169719"/>
              <a:gd name="connsiteX10" fmla="*/ 248594 w 6248188"/>
              <a:gd name="connsiteY10" fmla="*/ 477837 h 1169719"/>
              <a:gd name="connsiteX11" fmla="*/ 1696394 w 6248188"/>
              <a:gd name="connsiteY11" fmla="*/ 490537 h 1169719"/>
              <a:gd name="connsiteX12" fmla="*/ 4439594 w 6248188"/>
              <a:gd name="connsiteY12" fmla="*/ 427037 h 1169719"/>
              <a:gd name="connsiteX13" fmla="*/ 4896794 w 6248188"/>
              <a:gd name="connsiteY13" fmla="*/ 46037 h 1169719"/>
              <a:gd name="connsiteX0" fmla="*/ 4896794 w 6173909"/>
              <a:gd name="connsiteY0" fmla="*/ 46037 h 1169719"/>
              <a:gd name="connsiteX1" fmla="*/ 5646094 w 6173909"/>
              <a:gd name="connsiteY1" fmla="*/ 33337 h 1169719"/>
              <a:gd name="connsiteX2" fmla="*/ 5595294 w 6173909"/>
              <a:gd name="connsiteY2" fmla="*/ 287337 h 1169719"/>
              <a:gd name="connsiteX3" fmla="*/ 5595294 w 6173909"/>
              <a:gd name="connsiteY3" fmla="*/ 342004 h 1169719"/>
              <a:gd name="connsiteX4" fmla="*/ 5849294 w 6173909"/>
              <a:gd name="connsiteY4" fmla="*/ 517156 h 1169719"/>
              <a:gd name="connsiteX5" fmla="*/ 5938194 w 6173909"/>
              <a:gd name="connsiteY5" fmla="*/ 891524 h 1169719"/>
              <a:gd name="connsiteX6" fmla="*/ 2534594 w 6173909"/>
              <a:gd name="connsiteY6" fmla="*/ 828797 h 1169719"/>
              <a:gd name="connsiteX7" fmla="*/ 2559994 w 6173909"/>
              <a:gd name="connsiteY7" fmla="*/ 1011237 h 1169719"/>
              <a:gd name="connsiteX8" fmla="*/ 2356794 w 6173909"/>
              <a:gd name="connsiteY8" fmla="*/ 1144751 h 1169719"/>
              <a:gd name="connsiteX9" fmla="*/ 210494 w 6173909"/>
              <a:gd name="connsiteY9" fmla="*/ 1100137 h 1169719"/>
              <a:gd name="connsiteX10" fmla="*/ 248594 w 6173909"/>
              <a:gd name="connsiteY10" fmla="*/ 477837 h 1169719"/>
              <a:gd name="connsiteX11" fmla="*/ 1696394 w 6173909"/>
              <a:gd name="connsiteY11" fmla="*/ 490537 h 1169719"/>
              <a:gd name="connsiteX12" fmla="*/ 4439594 w 6173909"/>
              <a:gd name="connsiteY12" fmla="*/ 427037 h 1169719"/>
              <a:gd name="connsiteX13" fmla="*/ 4896794 w 6173909"/>
              <a:gd name="connsiteY13" fmla="*/ 46037 h 1169719"/>
              <a:gd name="connsiteX0" fmla="*/ 4896794 w 6173909"/>
              <a:gd name="connsiteY0" fmla="*/ 38996 h 1162678"/>
              <a:gd name="connsiteX1" fmla="*/ 5646094 w 6173909"/>
              <a:gd name="connsiteY1" fmla="*/ 26296 h 1162678"/>
              <a:gd name="connsiteX2" fmla="*/ 5125394 w 6173909"/>
              <a:gd name="connsiteY2" fmla="*/ 161029 h 1162678"/>
              <a:gd name="connsiteX3" fmla="*/ 5595294 w 6173909"/>
              <a:gd name="connsiteY3" fmla="*/ 334963 h 1162678"/>
              <a:gd name="connsiteX4" fmla="*/ 5849294 w 6173909"/>
              <a:gd name="connsiteY4" fmla="*/ 510115 h 1162678"/>
              <a:gd name="connsiteX5" fmla="*/ 5938194 w 6173909"/>
              <a:gd name="connsiteY5" fmla="*/ 884483 h 1162678"/>
              <a:gd name="connsiteX6" fmla="*/ 2534594 w 6173909"/>
              <a:gd name="connsiteY6" fmla="*/ 821756 h 1162678"/>
              <a:gd name="connsiteX7" fmla="*/ 2559994 w 6173909"/>
              <a:gd name="connsiteY7" fmla="*/ 1004196 h 1162678"/>
              <a:gd name="connsiteX8" fmla="*/ 2356794 w 6173909"/>
              <a:gd name="connsiteY8" fmla="*/ 1137710 h 1162678"/>
              <a:gd name="connsiteX9" fmla="*/ 210494 w 6173909"/>
              <a:gd name="connsiteY9" fmla="*/ 1093096 h 1162678"/>
              <a:gd name="connsiteX10" fmla="*/ 248594 w 6173909"/>
              <a:gd name="connsiteY10" fmla="*/ 470796 h 1162678"/>
              <a:gd name="connsiteX11" fmla="*/ 1696394 w 6173909"/>
              <a:gd name="connsiteY11" fmla="*/ 483496 h 1162678"/>
              <a:gd name="connsiteX12" fmla="*/ 4439594 w 6173909"/>
              <a:gd name="connsiteY12" fmla="*/ 419996 h 1162678"/>
              <a:gd name="connsiteX13" fmla="*/ 4896794 w 6173909"/>
              <a:gd name="connsiteY13" fmla="*/ 38996 h 1162678"/>
              <a:gd name="connsiteX0" fmla="*/ 4896794 w 6173909"/>
              <a:gd name="connsiteY0" fmla="*/ 9452 h 1133134"/>
              <a:gd name="connsiteX1" fmla="*/ 5125394 w 6173909"/>
              <a:gd name="connsiteY1" fmla="*/ 131485 h 1133134"/>
              <a:gd name="connsiteX2" fmla="*/ 5595294 w 6173909"/>
              <a:gd name="connsiteY2" fmla="*/ 305419 h 1133134"/>
              <a:gd name="connsiteX3" fmla="*/ 5849294 w 6173909"/>
              <a:gd name="connsiteY3" fmla="*/ 480571 h 1133134"/>
              <a:gd name="connsiteX4" fmla="*/ 5938194 w 6173909"/>
              <a:gd name="connsiteY4" fmla="*/ 854939 h 1133134"/>
              <a:gd name="connsiteX5" fmla="*/ 2534594 w 6173909"/>
              <a:gd name="connsiteY5" fmla="*/ 792212 h 1133134"/>
              <a:gd name="connsiteX6" fmla="*/ 2559994 w 6173909"/>
              <a:gd name="connsiteY6" fmla="*/ 974652 h 1133134"/>
              <a:gd name="connsiteX7" fmla="*/ 2356794 w 6173909"/>
              <a:gd name="connsiteY7" fmla="*/ 1108166 h 1133134"/>
              <a:gd name="connsiteX8" fmla="*/ 210494 w 6173909"/>
              <a:gd name="connsiteY8" fmla="*/ 1063552 h 1133134"/>
              <a:gd name="connsiteX9" fmla="*/ 248594 w 6173909"/>
              <a:gd name="connsiteY9" fmla="*/ 441252 h 1133134"/>
              <a:gd name="connsiteX10" fmla="*/ 1696394 w 6173909"/>
              <a:gd name="connsiteY10" fmla="*/ 453952 h 1133134"/>
              <a:gd name="connsiteX11" fmla="*/ 4439594 w 6173909"/>
              <a:gd name="connsiteY11" fmla="*/ 390452 h 1133134"/>
              <a:gd name="connsiteX12" fmla="*/ 4896794 w 6173909"/>
              <a:gd name="connsiteY12" fmla="*/ 9452 h 1133134"/>
              <a:gd name="connsiteX0" fmla="*/ 4934894 w 6173909"/>
              <a:gd name="connsiteY0" fmla="*/ 83486 h 1004413"/>
              <a:gd name="connsiteX1" fmla="*/ 5125394 w 6173909"/>
              <a:gd name="connsiteY1" fmla="*/ 2764 h 1004413"/>
              <a:gd name="connsiteX2" fmla="*/ 5595294 w 6173909"/>
              <a:gd name="connsiteY2" fmla="*/ 176698 h 1004413"/>
              <a:gd name="connsiteX3" fmla="*/ 5849294 w 6173909"/>
              <a:gd name="connsiteY3" fmla="*/ 351850 h 1004413"/>
              <a:gd name="connsiteX4" fmla="*/ 5938194 w 6173909"/>
              <a:gd name="connsiteY4" fmla="*/ 726218 h 1004413"/>
              <a:gd name="connsiteX5" fmla="*/ 2534594 w 6173909"/>
              <a:gd name="connsiteY5" fmla="*/ 663491 h 1004413"/>
              <a:gd name="connsiteX6" fmla="*/ 2559994 w 6173909"/>
              <a:gd name="connsiteY6" fmla="*/ 845931 h 1004413"/>
              <a:gd name="connsiteX7" fmla="*/ 2356794 w 6173909"/>
              <a:gd name="connsiteY7" fmla="*/ 979445 h 1004413"/>
              <a:gd name="connsiteX8" fmla="*/ 210494 w 6173909"/>
              <a:gd name="connsiteY8" fmla="*/ 934831 h 1004413"/>
              <a:gd name="connsiteX9" fmla="*/ 248594 w 6173909"/>
              <a:gd name="connsiteY9" fmla="*/ 312531 h 1004413"/>
              <a:gd name="connsiteX10" fmla="*/ 1696394 w 6173909"/>
              <a:gd name="connsiteY10" fmla="*/ 325231 h 1004413"/>
              <a:gd name="connsiteX11" fmla="*/ 4439594 w 6173909"/>
              <a:gd name="connsiteY11" fmla="*/ 261731 h 1004413"/>
              <a:gd name="connsiteX12" fmla="*/ 4934894 w 6173909"/>
              <a:gd name="connsiteY12" fmla="*/ 83486 h 100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73909" h="1004413">
                <a:moveTo>
                  <a:pt x="4934894" y="83486"/>
                </a:moveTo>
                <a:cubicBezTo>
                  <a:pt x="5049194" y="40325"/>
                  <a:pt x="5015327" y="-12771"/>
                  <a:pt x="5125394" y="2764"/>
                </a:cubicBezTo>
                <a:cubicBezTo>
                  <a:pt x="5235461" y="18299"/>
                  <a:pt x="5474644" y="118517"/>
                  <a:pt x="5595294" y="176698"/>
                </a:cubicBezTo>
                <a:cubicBezTo>
                  <a:pt x="5715944" y="234879"/>
                  <a:pt x="5792144" y="260263"/>
                  <a:pt x="5849294" y="351850"/>
                </a:cubicBezTo>
                <a:cubicBezTo>
                  <a:pt x="5906444" y="443437"/>
                  <a:pt x="6490644" y="674278"/>
                  <a:pt x="5938194" y="726218"/>
                </a:cubicBezTo>
                <a:cubicBezTo>
                  <a:pt x="5385744" y="778158"/>
                  <a:pt x="3097627" y="643539"/>
                  <a:pt x="2534594" y="663491"/>
                </a:cubicBezTo>
                <a:cubicBezTo>
                  <a:pt x="1971561" y="683443"/>
                  <a:pt x="2589627" y="793272"/>
                  <a:pt x="2559994" y="845931"/>
                </a:cubicBezTo>
                <a:cubicBezTo>
                  <a:pt x="2530361" y="898590"/>
                  <a:pt x="2748377" y="964628"/>
                  <a:pt x="2356794" y="979445"/>
                </a:cubicBezTo>
                <a:cubicBezTo>
                  <a:pt x="1965211" y="994262"/>
                  <a:pt x="561861" y="1045983"/>
                  <a:pt x="210494" y="934831"/>
                </a:cubicBezTo>
                <a:cubicBezTo>
                  <a:pt x="-140873" y="823679"/>
                  <a:pt x="944" y="414131"/>
                  <a:pt x="248594" y="312531"/>
                </a:cubicBezTo>
                <a:cubicBezTo>
                  <a:pt x="496244" y="210931"/>
                  <a:pt x="997894" y="333698"/>
                  <a:pt x="1696394" y="325231"/>
                </a:cubicBezTo>
                <a:cubicBezTo>
                  <a:pt x="2394894" y="316764"/>
                  <a:pt x="3899844" y="302022"/>
                  <a:pt x="4439594" y="261731"/>
                </a:cubicBezTo>
                <a:cubicBezTo>
                  <a:pt x="4979344" y="221440"/>
                  <a:pt x="4733811" y="149103"/>
                  <a:pt x="4934894" y="83486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02202B-8D22-4DBA-9A9C-2D2F602D09BE}"/>
              </a:ext>
            </a:extLst>
          </p:cNvPr>
          <p:cNvSpPr/>
          <p:nvPr/>
        </p:nvSpPr>
        <p:spPr>
          <a:xfrm>
            <a:off x="3314663" y="6263648"/>
            <a:ext cx="3416300" cy="3530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F297F0-BD31-4902-8128-CB9685C4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621673"/>
            <a:ext cx="4952821" cy="564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684BED-E835-417A-AC8B-A62CC0877ED1}"/>
              </a:ext>
            </a:extLst>
          </p:cNvPr>
          <p:cNvSpPr/>
          <p:nvPr/>
        </p:nvSpPr>
        <p:spPr>
          <a:xfrm>
            <a:off x="114301" y="117119"/>
            <a:ext cx="11950700" cy="662376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E5025C-6C9C-4D30-8A02-95E95393F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882" y="1605114"/>
            <a:ext cx="7301805" cy="354596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53D4C-34CE-441F-B423-C1811B3D2EFC}"/>
              </a:ext>
            </a:extLst>
          </p:cNvPr>
          <p:cNvSpPr txBox="1"/>
          <p:nvPr/>
        </p:nvSpPr>
        <p:spPr>
          <a:xfrm>
            <a:off x="2021834" y="117119"/>
            <a:ext cx="8759567" cy="92333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/>
              <a:t>Mutually-Exclusive Criteria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ED8F7-4F08-44CE-90E6-CB4CECE03233}"/>
              </a:ext>
            </a:extLst>
          </p:cNvPr>
          <p:cNvSpPr txBox="1"/>
          <p:nvPr/>
        </p:nvSpPr>
        <p:spPr>
          <a:xfrm>
            <a:off x="2197101" y="5671267"/>
            <a:ext cx="9144000" cy="8309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PT’s point is even true for zk-snarks / </a:t>
            </a:r>
            <a:r>
              <a:rPr lang="en-US" sz="2400" dirty="0" err="1"/>
              <a:t>CoinWitness</a:t>
            </a:r>
            <a:r>
              <a:rPr lang="en-US" sz="2400" dirty="0"/>
              <a:t> – those would be a non-optional ‘evil fork’ (soft-</a:t>
            </a:r>
            <a:r>
              <a:rPr lang="en-US" sz="2400" dirty="0" err="1"/>
              <a:t>hardfork</a:t>
            </a:r>
            <a:r>
              <a:rPr lang="en-US" sz="2400" dirty="0"/>
              <a:t>)…albeit a hopefully irrelevant one.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B8F74-99D1-4E3B-A7E8-003B70B16E21}"/>
              </a:ext>
            </a:extLst>
          </p:cNvPr>
          <p:cNvSpPr txBox="1"/>
          <p:nvPr/>
        </p:nvSpPr>
        <p:spPr>
          <a:xfrm>
            <a:off x="6775450" y="2441584"/>
            <a:ext cx="1600200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mandatory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21F18-C178-40C2-8D0E-1A8AE3BCA70A}"/>
              </a:ext>
            </a:extLst>
          </p:cNvPr>
          <p:cNvSpPr txBox="1"/>
          <p:nvPr/>
        </p:nvSpPr>
        <p:spPr>
          <a:xfrm>
            <a:off x="5359400" y="4105284"/>
            <a:ext cx="3632200" cy="46166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Sidechain must be optional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4B183-BB0D-4BC0-BD14-AF14A11C8D6E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6/8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80358-5B51-498D-A2B6-E948F241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9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37229-CFDB-4A36-AA1E-A4B240EF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28600"/>
            <a:ext cx="6153150" cy="640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A9F1719-E079-4AB1-B876-8C0340537581}"/>
              </a:ext>
            </a:extLst>
          </p:cNvPr>
          <p:cNvSpPr/>
          <p:nvPr/>
        </p:nvSpPr>
        <p:spPr>
          <a:xfrm>
            <a:off x="227709" y="5206814"/>
            <a:ext cx="6173909" cy="1069534"/>
          </a:xfrm>
          <a:custGeom>
            <a:avLst/>
            <a:gdLst>
              <a:gd name="connsiteX0" fmla="*/ 4895905 w 6052726"/>
              <a:gd name="connsiteY0" fmla="*/ 46037 h 1134530"/>
              <a:gd name="connsiteX1" fmla="*/ 5645205 w 6052726"/>
              <a:gd name="connsiteY1" fmla="*/ 33337 h 1134530"/>
              <a:gd name="connsiteX2" fmla="*/ 5594405 w 6052726"/>
              <a:gd name="connsiteY2" fmla="*/ 287337 h 1134530"/>
              <a:gd name="connsiteX3" fmla="*/ 5975405 w 6052726"/>
              <a:gd name="connsiteY3" fmla="*/ 401637 h 1134530"/>
              <a:gd name="connsiteX4" fmla="*/ 6051605 w 6052726"/>
              <a:gd name="connsiteY4" fmla="*/ 731837 h 1134530"/>
              <a:gd name="connsiteX5" fmla="*/ 5950005 w 6052726"/>
              <a:gd name="connsiteY5" fmla="*/ 808037 h 1134530"/>
              <a:gd name="connsiteX6" fmla="*/ 2546405 w 6052726"/>
              <a:gd name="connsiteY6" fmla="*/ 757237 h 1134530"/>
              <a:gd name="connsiteX7" fmla="*/ 2559105 w 6052726"/>
              <a:gd name="connsiteY7" fmla="*/ 1011237 h 1134530"/>
              <a:gd name="connsiteX8" fmla="*/ 2343205 w 6052726"/>
              <a:gd name="connsiteY8" fmla="*/ 1049337 h 1134530"/>
              <a:gd name="connsiteX9" fmla="*/ 209605 w 6052726"/>
              <a:gd name="connsiteY9" fmla="*/ 1100137 h 1134530"/>
              <a:gd name="connsiteX10" fmla="*/ 247705 w 6052726"/>
              <a:gd name="connsiteY10" fmla="*/ 477837 h 1134530"/>
              <a:gd name="connsiteX11" fmla="*/ 1695505 w 6052726"/>
              <a:gd name="connsiteY11" fmla="*/ 490537 h 1134530"/>
              <a:gd name="connsiteX12" fmla="*/ 4438705 w 6052726"/>
              <a:gd name="connsiteY12" fmla="*/ 427037 h 1134530"/>
              <a:gd name="connsiteX13" fmla="*/ 4895905 w 6052726"/>
              <a:gd name="connsiteY13" fmla="*/ 46037 h 1134530"/>
              <a:gd name="connsiteX0" fmla="*/ 4896794 w 6053615"/>
              <a:gd name="connsiteY0" fmla="*/ 46037 h 1169719"/>
              <a:gd name="connsiteX1" fmla="*/ 5646094 w 6053615"/>
              <a:gd name="connsiteY1" fmla="*/ 33337 h 1169719"/>
              <a:gd name="connsiteX2" fmla="*/ 5595294 w 6053615"/>
              <a:gd name="connsiteY2" fmla="*/ 287337 h 1169719"/>
              <a:gd name="connsiteX3" fmla="*/ 5976294 w 6053615"/>
              <a:gd name="connsiteY3" fmla="*/ 401637 h 1169719"/>
              <a:gd name="connsiteX4" fmla="*/ 6052494 w 6053615"/>
              <a:gd name="connsiteY4" fmla="*/ 731837 h 1169719"/>
              <a:gd name="connsiteX5" fmla="*/ 5950894 w 6053615"/>
              <a:gd name="connsiteY5" fmla="*/ 808037 h 1169719"/>
              <a:gd name="connsiteX6" fmla="*/ 2547294 w 6053615"/>
              <a:gd name="connsiteY6" fmla="*/ 757237 h 1169719"/>
              <a:gd name="connsiteX7" fmla="*/ 2559994 w 6053615"/>
              <a:gd name="connsiteY7" fmla="*/ 1011237 h 1169719"/>
              <a:gd name="connsiteX8" fmla="*/ 2356794 w 6053615"/>
              <a:gd name="connsiteY8" fmla="*/ 1144751 h 1169719"/>
              <a:gd name="connsiteX9" fmla="*/ 210494 w 6053615"/>
              <a:gd name="connsiteY9" fmla="*/ 1100137 h 1169719"/>
              <a:gd name="connsiteX10" fmla="*/ 248594 w 6053615"/>
              <a:gd name="connsiteY10" fmla="*/ 477837 h 1169719"/>
              <a:gd name="connsiteX11" fmla="*/ 1696394 w 6053615"/>
              <a:gd name="connsiteY11" fmla="*/ 490537 h 1169719"/>
              <a:gd name="connsiteX12" fmla="*/ 4439594 w 6053615"/>
              <a:gd name="connsiteY12" fmla="*/ 427037 h 1169719"/>
              <a:gd name="connsiteX13" fmla="*/ 4896794 w 6053615"/>
              <a:gd name="connsiteY13" fmla="*/ 46037 h 1169719"/>
              <a:gd name="connsiteX0" fmla="*/ 4896794 w 6239583"/>
              <a:gd name="connsiteY0" fmla="*/ 46037 h 1169719"/>
              <a:gd name="connsiteX1" fmla="*/ 5646094 w 6239583"/>
              <a:gd name="connsiteY1" fmla="*/ 33337 h 1169719"/>
              <a:gd name="connsiteX2" fmla="*/ 5595294 w 6239583"/>
              <a:gd name="connsiteY2" fmla="*/ 287337 h 1169719"/>
              <a:gd name="connsiteX3" fmla="*/ 5976294 w 6239583"/>
              <a:gd name="connsiteY3" fmla="*/ 401637 h 1169719"/>
              <a:gd name="connsiteX4" fmla="*/ 6052494 w 6239583"/>
              <a:gd name="connsiteY4" fmla="*/ 731837 h 1169719"/>
              <a:gd name="connsiteX5" fmla="*/ 5950894 w 6239583"/>
              <a:gd name="connsiteY5" fmla="*/ 808037 h 1169719"/>
              <a:gd name="connsiteX6" fmla="*/ 2534594 w 6239583"/>
              <a:gd name="connsiteY6" fmla="*/ 828797 h 1169719"/>
              <a:gd name="connsiteX7" fmla="*/ 2559994 w 6239583"/>
              <a:gd name="connsiteY7" fmla="*/ 1011237 h 1169719"/>
              <a:gd name="connsiteX8" fmla="*/ 2356794 w 6239583"/>
              <a:gd name="connsiteY8" fmla="*/ 1144751 h 1169719"/>
              <a:gd name="connsiteX9" fmla="*/ 210494 w 6239583"/>
              <a:gd name="connsiteY9" fmla="*/ 1100137 h 1169719"/>
              <a:gd name="connsiteX10" fmla="*/ 248594 w 6239583"/>
              <a:gd name="connsiteY10" fmla="*/ 477837 h 1169719"/>
              <a:gd name="connsiteX11" fmla="*/ 1696394 w 6239583"/>
              <a:gd name="connsiteY11" fmla="*/ 490537 h 1169719"/>
              <a:gd name="connsiteX12" fmla="*/ 4439594 w 6239583"/>
              <a:gd name="connsiteY12" fmla="*/ 427037 h 1169719"/>
              <a:gd name="connsiteX13" fmla="*/ 4896794 w 6239583"/>
              <a:gd name="connsiteY13" fmla="*/ 46037 h 1169719"/>
              <a:gd name="connsiteX0" fmla="*/ 4896794 w 6230394"/>
              <a:gd name="connsiteY0" fmla="*/ 46037 h 1169719"/>
              <a:gd name="connsiteX1" fmla="*/ 5646094 w 6230394"/>
              <a:gd name="connsiteY1" fmla="*/ 33337 h 1169719"/>
              <a:gd name="connsiteX2" fmla="*/ 5595294 w 6230394"/>
              <a:gd name="connsiteY2" fmla="*/ 287337 h 1169719"/>
              <a:gd name="connsiteX3" fmla="*/ 5976294 w 6230394"/>
              <a:gd name="connsiteY3" fmla="*/ 401637 h 1169719"/>
              <a:gd name="connsiteX4" fmla="*/ 6052494 w 6230394"/>
              <a:gd name="connsiteY4" fmla="*/ 731837 h 1169719"/>
              <a:gd name="connsiteX5" fmla="*/ 5938194 w 6230394"/>
              <a:gd name="connsiteY5" fmla="*/ 891524 h 1169719"/>
              <a:gd name="connsiteX6" fmla="*/ 2534594 w 6230394"/>
              <a:gd name="connsiteY6" fmla="*/ 828797 h 1169719"/>
              <a:gd name="connsiteX7" fmla="*/ 2559994 w 6230394"/>
              <a:gd name="connsiteY7" fmla="*/ 1011237 h 1169719"/>
              <a:gd name="connsiteX8" fmla="*/ 2356794 w 6230394"/>
              <a:gd name="connsiteY8" fmla="*/ 1144751 h 1169719"/>
              <a:gd name="connsiteX9" fmla="*/ 210494 w 6230394"/>
              <a:gd name="connsiteY9" fmla="*/ 1100137 h 1169719"/>
              <a:gd name="connsiteX10" fmla="*/ 248594 w 6230394"/>
              <a:gd name="connsiteY10" fmla="*/ 477837 h 1169719"/>
              <a:gd name="connsiteX11" fmla="*/ 1696394 w 6230394"/>
              <a:gd name="connsiteY11" fmla="*/ 490537 h 1169719"/>
              <a:gd name="connsiteX12" fmla="*/ 4439594 w 6230394"/>
              <a:gd name="connsiteY12" fmla="*/ 427037 h 1169719"/>
              <a:gd name="connsiteX13" fmla="*/ 4896794 w 6230394"/>
              <a:gd name="connsiteY13" fmla="*/ 46037 h 1169719"/>
              <a:gd name="connsiteX0" fmla="*/ 4896794 w 6248188"/>
              <a:gd name="connsiteY0" fmla="*/ 46037 h 1169719"/>
              <a:gd name="connsiteX1" fmla="*/ 5646094 w 6248188"/>
              <a:gd name="connsiteY1" fmla="*/ 33337 h 1169719"/>
              <a:gd name="connsiteX2" fmla="*/ 5595294 w 6248188"/>
              <a:gd name="connsiteY2" fmla="*/ 287337 h 1169719"/>
              <a:gd name="connsiteX3" fmla="*/ 5595294 w 6248188"/>
              <a:gd name="connsiteY3" fmla="*/ 342004 h 1169719"/>
              <a:gd name="connsiteX4" fmla="*/ 6052494 w 6248188"/>
              <a:gd name="connsiteY4" fmla="*/ 731837 h 1169719"/>
              <a:gd name="connsiteX5" fmla="*/ 5938194 w 6248188"/>
              <a:gd name="connsiteY5" fmla="*/ 891524 h 1169719"/>
              <a:gd name="connsiteX6" fmla="*/ 2534594 w 6248188"/>
              <a:gd name="connsiteY6" fmla="*/ 828797 h 1169719"/>
              <a:gd name="connsiteX7" fmla="*/ 2559994 w 6248188"/>
              <a:gd name="connsiteY7" fmla="*/ 1011237 h 1169719"/>
              <a:gd name="connsiteX8" fmla="*/ 2356794 w 6248188"/>
              <a:gd name="connsiteY8" fmla="*/ 1144751 h 1169719"/>
              <a:gd name="connsiteX9" fmla="*/ 210494 w 6248188"/>
              <a:gd name="connsiteY9" fmla="*/ 1100137 h 1169719"/>
              <a:gd name="connsiteX10" fmla="*/ 248594 w 6248188"/>
              <a:gd name="connsiteY10" fmla="*/ 477837 h 1169719"/>
              <a:gd name="connsiteX11" fmla="*/ 1696394 w 6248188"/>
              <a:gd name="connsiteY11" fmla="*/ 490537 h 1169719"/>
              <a:gd name="connsiteX12" fmla="*/ 4439594 w 6248188"/>
              <a:gd name="connsiteY12" fmla="*/ 427037 h 1169719"/>
              <a:gd name="connsiteX13" fmla="*/ 4896794 w 6248188"/>
              <a:gd name="connsiteY13" fmla="*/ 46037 h 1169719"/>
              <a:gd name="connsiteX0" fmla="*/ 4896794 w 6173909"/>
              <a:gd name="connsiteY0" fmla="*/ 46037 h 1169719"/>
              <a:gd name="connsiteX1" fmla="*/ 5646094 w 6173909"/>
              <a:gd name="connsiteY1" fmla="*/ 33337 h 1169719"/>
              <a:gd name="connsiteX2" fmla="*/ 5595294 w 6173909"/>
              <a:gd name="connsiteY2" fmla="*/ 287337 h 1169719"/>
              <a:gd name="connsiteX3" fmla="*/ 5595294 w 6173909"/>
              <a:gd name="connsiteY3" fmla="*/ 342004 h 1169719"/>
              <a:gd name="connsiteX4" fmla="*/ 5849294 w 6173909"/>
              <a:gd name="connsiteY4" fmla="*/ 517156 h 1169719"/>
              <a:gd name="connsiteX5" fmla="*/ 5938194 w 6173909"/>
              <a:gd name="connsiteY5" fmla="*/ 891524 h 1169719"/>
              <a:gd name="connsiteX6" fmla="*/ 2534594 w 6173909"/>
              <a:gd name="connsiteY6" fmla="*/ 828797 h 1169719"/>
              <a:gd name="connsiteX7" fmla="*/ 2559994 w 6173909"/>
              <a:gd name="connsiteY7" fmla="*/ 1011237 h 1169719"/>
              <a:gd name="connsiteX8" fmla="*/ 2356794 w 6173909"/>
              <a:gd name="connsiteY8" fmla="*/ 1144751 h 1169719"/>
              <a:gd name="connsiteX9" fmla="*/ 210494 w 6173909"/>
              <a:gd name="connsiteY9" fmla="*/ 1100137 h 1169719"/>
              <a:gd name="connsiteX10" fmla="*/ 248594 w 6173909"/>
              <a:gd name="connsiteY10" fmla="*/ 477837 h 1169719"/>
              <a:gd name="connsiteX11" fmla="*/ 1696394 w 6173909"/>
              <a:gd name="connsiteY11" fmla="*/ 490537 h 1169719"/>
              <a:gd name="connsiteX12" fmla="*/ 4439594 w 6173909"/>
              <a:gd name="connsiteY12" fmla="*/ 427037 h 1169719"/>
              <a:gd name="connsiteX13" fmla="*/ 4896794 w 6173909"/>
              <a:gd name="connsiteY13" fmla="*/ 46037 h 1169719"/>
              <a:gd name="connsiteX0" fmla="*/ 4896794 w 6173909"/>
              <a:gd name="connsiteY0" fmla="*/ 38996 h 1162678"/>
              <a:gd name="connsiteX1" fmla="*/ 5646094 w 6173909"/>
              <a:gd name="connsiteY1" fmla="*/ 26296 h 1162678"/>
              <a:gd name="connsiteX2" fmla="*/ 5125394 w 6173909"/>
              <a:gd name="connsiteY2" fmla="*/ 161029 h 1162678"/>
              <a:gd name="connsiteX3" fmla="*/ 5595294 w 6173909"/>
              <a:gd name="connsiteY3" fmla="*/ 334963 h 1162678"/>
              <a:gd name="connsiteX4" fmla="*/ 5849294 w 6173909"/>
              <a:gd name="connsiteY4" fmla="*/ 510115 h 1162678"/>
              <a:gd name="connsiteX5" fmla="*/ 5938194 w 6173909"/>
              <a:gd name="connsiteY5" fmla="*/ 884483 h 1162678"/>
              <a:gd name="connsiteX6" fmla="*/ 2534594 w 6173909"/>
              <a:gd name="connsiteY6" fmla="*/ 821756 h 1162678"/>
              <a:gd name="connsiteX7" fmla="*/ 2559994 w 6173909"/>
              <a:gd name="connsiteY7" fmla="*/ 1004196 h 1162678"/>
              <a:gd name="connsiteX8" fmla="*/ 2356794 w 6173909"/>
              <a:gd name="connsiteY8" fmla="*/ 1137710 h 1162678"/>
              <a:gd name="connsiteX9" fmla="*/ 210494 w 6173909"/>
              <a:gd name="connsiteY9" fmla="*/ 1093096 h 1162678"/>
              <a:gd name="connsiteX10" fmla="*/ 248594 w 6173909"/>
              <a:gd name="connsiteY10" fmla="*/ 470796 h 1162678"/>
              <a:gd name="connsiteX11" fmla="*/ 1696394 w 6173909"/>
              <a:gd name="connsiteY11" fmla="*/ 483496 h 1162678"/>
              <a:gd name="connsiteX12" fmla="*/ 4439594 w 6173909"/>
              <a:gd name="connsiteY12" fmla="*/ 419996 h 1162678"/>
              <a:gd name="connsiteX13" fmla="*/ 4896794 w 6173909"/>
              <a:gd name="connsiteY13" fmla="*/ 38996 h 1162678"/>
              <a:gd name="connsiteX0" fmla="*/ 4896794 w 6173909"/>
              <a:gd name="connsiteY0" fmla="*/ 9452 h 1133134"/>
              <a:gd name="connsiteX1" fmla="*/ 5125394 w 6173909"/>
              <a:gd name="connsiteY1" fmla="*/ 131485 h 1133134"/>
              <a:gd name="connsiteX2" fmla="*/ 5595294 w 6173909"/>
              <a:gd name="connsiteY2" fmla="*/ 305419 h 1133134"/>
              <a:gd name="connsiteX3" fmla="*/ 5849294 w 6173909"/>
              <a:gd name="connsiteY3" fmla="*/ 480571 h 1133134"/>
              <a:gd name="connsiteX4" fmla="*/ 5938194 w 6173909"/>
              <a:gd name="connsiteY4" fmla="*/ 854939 h 1133134"/>
              <a:gd name="connsiteX5" fmla="*/ 2534594 w 6173909"/>
              <a:gd name="connsiteY5" fmla="*/ 792212 h 1133134"/>
              <a:gd name="connsiteX6" fmla="*/ 2559994 w 6173909"/>
              <a:gd name="connsiteY6" fmla="*/ 974652 h 1133134"/>
              <a:gd name="connsiteX7" fmla="*/ 2356794 w 6173909"/>
              <a:gd name="connsiteY7" fmla="*/ 1108166 h 1133134"/>
              <a:gd name="connsiteX8" fmla="*/ 210494 w 6173909"/>
              <a:gd name="connsiteY8" fmla="*/ 1063552 h 1133134"/>
              <a:gd name="connsiteX9" fmla="*/ 248594 w 6173909"/>
              <a:gd name="connsiteY9" fmla="*/ 441252 h 1133134"/>
              <a:gd name="connsiteX10" fmla="*/ 1696394 w 6173909"/>
              <a:gd name="connsiteY10" fmla="*/ 453952 h 1133134"/>
              <a:gd name="connsiteX11" fmla="*/ 4439594 w 6173909"/>
              <a:gd name="connsiteY11" fmla="*/ 390452 h 1133134"/>
              <a:gd name="connsiteX12" fmla="*/ 4896794 w 6173909"/>
              <a:gd name="connsiteY12" fmla="*/ 9452 h 1133134"/>
              <a:gd name="connsiteX0" fmla="*/ 4934894 w 6173909"/>
              <a:gd name="connsiteY0" fmla="*/ 83486 h 1004413"/>
              <a:gd name="connsiteX1" fmla="*/ 5125394 w 6173909"/>
              <a:gd name="connsiteY1" fmla="*/ 2764 h 1004413"/>
              <a:gd name="connsiteX2" fmla="*/ 5595294 w 6173909"/>
              <a:gd name="connsiteY2" fmla="*/ 176698 h 1004413"/>
              <a:gd name="connsiteX3" fmla="*/ 5849294 w 6173909"/>
              <a:gd name="connsiteY3" fmla="*/ 351850 h 1004413"/>
              <a:gd name="connsiteX4" fmla="*/ 5938194 w 6173909"/>
              <a:gd name="connsiteY4" fmla="*/ 726218 h 1004413"/>
              <a:gd name="connsiteX5" fmla="*/ 2534594 w 6173909"/>
              <a:gd name="connsiteY5" fmla="*/ 663491 h 1004413"/>
              <a:gd name="connsiteX6" fmla="*/ 2559994 w 6173909"/>
              <a:gd name="connsiteY6" fmla="*/ 845931 h 1004413"/>
              <a:gd name="connsiteX7" fmla="*/ 2356794 w 6173909"/>
              <a:gd name="connsiteY7" fmla="*/ 979445 h 1004413"/>
              <a:gd name="connsiteX8" fmla="*/ 210494 w 6173909"/>
              <a:gd name="connsiteY8" fmla="*/ 934831 h 1004413"/>
              <a:gd name="connsiteX9" fmla="*/ 248594 w 6173909"/>
              <a:gd name="connsiteY9" fmla="*/ 312531 h 1004413"/>
              <a:gd name="connsiteX10" fmla="*/ 1696394 w 6173909"/>
              <a:gd name="connsiteY10" fmla="*/ 325231 h 1004413"/>
              <a:gd name="connsiteX11" fmla="*/ 4439594 w 6173909"/>
              <a:gd name="connsiteY11" fmla="*/ 261731 h 1004413"/>
              <a:gd name="connsiteX12" fmla="*/ 4934894 w 6173909"/>
              <a:gd name="connsiteY12" fmla="*/ 83486 h 100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73909" h="1004413">
                <a:moveTo>
                  <a:pt x="4934894" y="83486"/>
                </a:moveTo>
                <a:cubicBezTo>
                  <a:pt x="5049194" y="40325"/>
                  <a:pt x="5015327" y="-12771"/>
                  <a:pt x="5125394" y="2764"/>
                </a:cubicBezTo>
                <a:cubicBezTo>
                  <a:pt x="5235461" y="18299"/>
                  <a:pt x="5474644" y="118517"/>
                  <a:pt x="5595294" y="176698"/>
                </a:cubicBezTo>
                <a:cubicBezTo>
                  <a:pt x="5715944" y="234879"/>
                  <a:pt x="5792144" y="260263"/>
                  <a:pt x="5849294" y="351850"/>
                </a:cubicBezTo>
                <a:cubicBezTo>
                  <a:pt x="5906444" y="443437"/>
                  <a:pt x="6490644" y="674278"/>
                  <a:pt x="5938194" y="726218"/>
                </a:cubicBezTo>
                <a:cubicBezTo>
                  <a:pt x="5385744" y="778158"/>
                  <a:pt x="3097627" y="643539"/>
                  <a:pt x="2534594" y="663491"/>
                </a:cubicBezTo>
                <a:cubicBezTo>
                  <a:pt x="1971561" y="683443"/>
                  <a:pt x="2589627" y="793272"/>
                  <a:pt x="2559994" y="845931"/>
                </a:cubicBezTo>
                <a:cubicBezTo>
                  <a:pt x="2530361" y="898590"/>
                  <a:pt x="2748377" y="964628"/>
                  <a:pt x="2356794" y="979445"/>
                </a:cubicBezTo>
                <a:cubicBezTo>
                  <a:pt x="1965211" y="994262"/>
                  <a:pt x="561861" y="1045983"/>
                  <a:pt x="210494" y="934831"/>
                </a:cubicBezTo>
                <a:cubicBezTo>
                  <a:pt x="-140873" y="823679"/>
                  <a:pt x="944" y="414131"/>
                  <a:pt x="248594" y="312531"/>
                </a:cubicBezTo>
                <a:cubicBezTo>
                  <a:pt x="496244" y="210931"/>
                  <a:pt x="997894" y="333698"/>
                  <a:pt x="1696394" y="325231"/>
                </a:cubicBezTo>
                <a:cubicBezTo>
                  <a:pt x="2394894" y="316764"/>
                  <a:pt x="3899844" y="302022"/>
                  <a:pt x="4439594" y="261731"/>
                </a:cubicBezTo>
                <a:cubicBezTo>
                  <a:pt x="4979344" y="221440"/>
                  <a:pt x="4733811" y="149103"/>
                  <a:pt x="4934894" y="83486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02202B-8D22-4DBA-9A9C-2D2F602D09BE}"/>
              </a:ext>
            </a:extLst>
          </p:cNvPr>
          <p:cNvSpPr/>
          <p:nvPr/>
        </p:nvSpPr>
        <p:spPr>
          <a:xfrm>
            <a:off x="3314663" y="6263648"/>
            <a:ext cx="3416300" cy="3530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F297F0-BD31-4902-8128-CB9685C4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621673"/>
            <a:ext cx="4952821" cy="5641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CF003-C228-4353-94E9-D9DC580A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701" y="1117728"/>
            <a:ext cx="4025900" cy="714375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“Stealing” Bitcoin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CDC3C-3929-4B7C-AA20-5A0D933F9E8F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7/8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50F7B-9C72-4F43-BD7F-68D06FD7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44D5-9BDD-484A-A550-B0526F7B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1" y="15256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Mutually-Exclusive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AB44C-BADA-4AD7-9ADA-B8651B0E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55" y="1309916"/>
            <a:ext cx="3170448" cy="15396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F59BC9-AEA6-4D46-B163-807C2B1CEC61}"/>
              </a:ext>
            </a:extLst>
          </p:cNvPr>
          <p:cNvCxnSpPr>
            <a:cxnSpLocks/>
          </p:cNvCxnSpPr>
          <p:nvPr/>
        </p:nvCxnSpPr>
        <p:spPr>
          <a:xfrm>
            <a:off x="1048215" y="4093773"/>
            <a:ext cx="0" cy="21006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E80ED6-FB53-45BC-AE40-59357E2D92BC}"/>
              </a:ext>
            </a:extLst>
          </p:cNvPr>
          <p:cNvCxnSpPr>
            <a:cxnSpLocks/>
          </p:cNvCxnSpPr>
          <p:nvPr/>
        </p:nvCxnSpPr>
        <p:spPr>
          <a:xfrm>
            <a:off x="1036216" y="6198858"/>
            <a:ext cx="295444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6D0794-A718-4F9A-B9A3-1E6C32D2BE39}"/>
              </a:ext>
            </a:extLst>
          </p:cNvPr>
          <p:cNvSpPr txBox="1"/>
          <p:nvPr/>
        </p:nvSpPr>
        <p:spPr>
          <a:xfrm>
            <a:off x="324600" y="3467781"/>
            <a:ext cx="353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4AAEB"/>
                </a:solidFill>
              </a:rPr>
              <a:t>Optional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C9803A-8583-4F29-9FA4-FE76DBE87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18505"/>
          <a:stretch/>
        </p:blipFill>
        <p:spPr>
          <a:xfrm>
            <a:off x="6831278" y="3721636"/>
            <a:ext cx="5219216" cy="170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1A507-5CC6-455B-B1F2-8ABEAAFDFF30}"/>
              </a:ext>
            </a:extLst>
          </p:cNvPr>
          <p:cNvSpPr/>
          <p:nvPr/>
        </p:nvSpPr>
        <p:spPr>
          <a:xfrm>
            <a:off x="4065316" y="5761393"/>
            <a:ext cx="1468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Secure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26BA0A-CABF-4CA5-A27E-1B941D221933}"/>
              </a:ext>
            </a:extLst>
          </p:cNvPr>
          <p:cNvCxnSpPr>
            <a:cxnSpLocks/>
          </p:cNvCxnSpPr>
          <p:nvPr/>
        </p:nvCxnSpPr>
        <p:spPr>
          <a:xfrm>
            <a:off x="1221334" y="4336088"/>
            <a:ext cx="2465916" cy="18627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2271E5-B78C-43EF-8BC5-F5691BDF8561}"/>
              </a:ext>
            </a:extLst>
          </p:cNvPr>
          <p:cNvSpPr/>
          <p:nvPr/>
        </p:nvSpPr>
        <p:spPr>
          <a:xfrm>
            <a:off x="5433877" y="1182831"/>
            <a:ext cx="6377125" cy="204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Todd / Luke </a:t>
            </a:r>
            <a:r>
              <a:rPr lang="en-US" dirty="0" err="1"/>
              <a:t>Dashjr</a:t>
            </a:r>
            <a:r>
              <a:rPr lang="en-US" dirty="0"/>
              <a:t>: </a:t>
            </a:r>
            <a:r>
              <a:rPr lang="en-US" b="1" i="1" u="sng" dirty="0"/>
              <a:t>miner-theft should be possible</a:t>
            </a:r>
            <a:r>
              <a:rPr lang="en-US" dirty="0"/>
              <a:t> . </a:t>
            </a:r>
            <a:r>
              <a:rPr lang="en-US" dirty="0" err="1"/>
              <a:t>Main:users</a:t>
            </a:r>
            <a:r>
              <a:rPr lang="en-US" dirty="0"/>
              <a:t> must be able to ignore sidechain. </a:t>
            </a:r>
            <a:r>
              <a:rPr lang="en-US" dirty="0" err="1"/>
              <a:t>Main:users</a:t>
            </a:r>
            <a:r>
              <a:rPr lang="en-US" dirty="0"/>
              <a:t> must believe that </a:t>
            </a:r>
            <a:r>
              <a:rPr lang="en-US" b="1" i="1" dirty="0" err="1"/>
              <a:t>main:miners</a:t>
            </a:r>
            <a:r>
              <a:rPr lang="en-US" b="1" i="1" dirty="0"/>
              <a:t> will not change the </a:t>
            </a:r>
            <a:r>
              <a:rPr lang="en-US" b="1" i="1" dirty="0" err="1"/>
              <a:t>main:chain</a:t>
            </a:r>
            <a:r>
              <a:rPr lang="en-US" b="1" i="1" dirty="0"/>
              <a:t> </a:t>
            </a:r>
            <a:r>
              <a:rPr lang="en-US" dirty="0"/>
              <a:t>as a result</a:t>
            </a:r>
            <a:r>
              <a:rPr lang="en-US" b="1" i="1" dirty="0"/>
              <a:t> </a:t>
            </a:r>
            <a:r>
              <a:rPr lang="en-US" dirty="0"/>
              <a:t>of what happens on a sidechain.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Marcel / Slepak: want miner-theft to be </a:t>
            </a:r>
            <a:r>
              <a:rPr lang="en-US" b="1" i="1" u="sng" dirty="0"/>
              <a:t>impossible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A01E5-4A22-4B65-8D85-3034BB5920CE}"/>
              </a:ext>
            </a:extLst>
          </p:cNvPr>
          <p:cNvSpPr txBox="1"/>
          <p:nvPr/>
        </p:nvSpPr>
        <p:spPr>
          <a:xfrm>
            <a:off x="3975892" y="4998756"/>
            <a:ext cx="4221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0% Optional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100% Mandatory</a:t>
            </a:r>
          </a:p>
          <a:p>
            <a:r>
              <a:rPr lang="en-US" b="1" dirty="0">
                <a:solidFill>
                  <a:srgbClr val="FF0000"/>
                </a:solidFill>
              </a:rPr>
              <a:t>100% Secure – Miner-theft is “Impossible”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6F0ED5-BAA9-4C99-8A3B-079AD4ED90B5}"/>
              </a:ext>
            </a:extLst>
          </p:cNvPr>
          <p:cNvCxnSpPr/>
          <p:nvPr/>
        </p:nvCxnSpPr>
        <p:spPr>
          <a:xfrm flipV="1">
            <a:off x="298554" y="4385237"/>
            <a:ext cx="0" cy="1227038"/>
          </a:xfrm>
          <a:prstGeom prst="straightConnector1">
            <a:avLst/>
          </a:prstGeom>
          <a:ln w="76200">
            <a:solidFill>
              <a:srgbClr val="F4AA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019F15-E01B-4EB4-A657-B9118346ADD0}"/>
              </a:ext>
            </a:extLst>
          </p:cNvPr>
          <p:cNvCxnSpPr>
            <a:cxnSpLocks/>
          </p:cNvCxnSpPr>
          <p:nvPr/>
        </p:nvCxnSpPr>
        <p:spPr>
          <a:xfrm flipV="1">
            <a:off x="1551276" y="6623641"/>
            <a:ext cx="2797514" cy="83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691DA9-2A4D-4804-B9E7-3894D1449145}"/>
              </a:ext>
            </a:extLst>
          </p:cNvPr>
          <p:cNvSpPr/>
          <p:nvPr/>
        </p:nvSpPr>
        <p:spPr>
          <a:xfrm>
            <a:off x="1257300" y="4277841"/>
            <a:ext cx="2311400" cy="1907059"/>
          </a:xfrm>
          <a:custGeom>
            <a:avLst/>
            <a:gdLst>
              <a:gd name="connsiteX0" fmla="*/ 0 w 2311400"/>
              <a:gd name="connsiteY0" fmla="*/ 4981 h 1909981"/>
              <a:gd name="connsiteX1" fmla="*/ 1511300 w 2311400"/>
              <a:gd name="connsiteY1" fmla="*/ 297081 h 1909981"/>
              <a:gd name="connsiteX2" fmla="*/ 2311400 w 2311400"/>
              <a:gd name="connsiteY2" fmla="*/ 1909981 h 1909981"/>
              <a:gd name="connsiteX0" fmla="*/ 0 w 2311400"/>
              <a:gd name="connsiteY0" fmla="*/ 2059 h 1907059"/>
              <a:gd name="connsiteX1" fmla="*/ 1854200 w 2311400"/>
              <a:gd name="connsiteY1" fmla="*/ 344959 h 1907059"/>
              <a:gd name="connsiteX2" fmla="*/ 2311400 w 2311400"/>
              <a:gd name="connsiteY2" fmla="*/ 1907059 h 190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1400" h="1907059">
                <a:moveTo>
                  <a:pt x="0" y="2059"/>
                </a:moveTo>
                <a:cubicBezTo>
                  <a:pt x="563033" y="-10641"/>
                  <a:pt x="1468967" y="27459"/>
                  <a:pt x="1854200" y="344959"/>
                </a:cubicBezTo>
                <a:cubicBezTo>
                  <a:pt x="2239433" y="662459"/>
                  <a:pt x="2103966" y="1259359"/>
                  <a:pt x="2311400" y="1907059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9403CB2-5B35-47F1-B53C-55D75AB102D7}"/>
              </a:ext>
            </a:extLst>
          </p:cNvPr>
          <p:cNvSpPr/>
          <p:nvPr/>
        </p:nvSpPr>
        <p:spPr>
          <a:xfrm>
            <a:off x="1238651" y="4279900"/>
            <a:ext cx="2291949" cy="1892300"/>
          </a:xfrm>
          <a:custGeom>
            <a:avLst/>
            <a:gdLst>
              <a:gd name="connsiteX0" fmla="*/ 318878 w 2579478"/>
              <a:gd name="connsiteY0" fmla="*/ 0 h 1982640"/>
              <a:gd name="connsiteX1" fmla="*/ 191878 w 2579478"/>
              <a:gd name="connsiteY1" fmla="*/ 1765300 h 1982640"/>
              <a:gd name="connsiteX2" fmla="*/ 2579478 w 2579478"/>
              <a:gd name="connsiteY2" fmla="*/ 1892300 h 1982640"/>
              <a:gd name="connsiteX0" fmla="*/ 137728 w 2398328"/>
              <a:gd name="connsiteY0" fmla="*/ 0 h 1920444"/>
              <a:gd name="connsiteX1" fmla="*/ 366328 w 2398328"/>
              <a:gd name="connsiteY1" fmla="*/ 1524000 h 1920444"/>
              <a:gd name="connsiteX2" fmla="*/ 2398328 w 2398328"/>
              <a:gd name="connsiteY2" fmla="*/ 1892300 h 1920444"/>
              <a:gd name="connsiteX0" fmla="*/ 84700 w 2345300"/>
              <a:gd name="connsiteY0" fmla="*/ 0 h 1920444"/>
              <a:gd name="connsiteX1" fmla="*/ 8500 w 2345300"/>
              <a:gd name="connsiteY1" fmla="*/ 1028700 h 1920444"/>
              <a:gd name="connsiteX2" fmla="*/ 313300 w 2345300"/>
              <a:gd name="connsiteY2" fmla="*/ 1524000 h 1920444"/>
              <a:gd name="connsiteX3" fmla="*/ 2345300 w 2345300"/>
              <a:gd name="connsiteY3" fmla="*/ 1892300 h 1920444"/>
              <a:gd name="connsiteX0" fmla="*/ 84700 w 2345300"/>
              <a:gd name="connsiteY0" fmla="*/ 0 h 1892300"/>
              <a:gd name="connsiteX1" fmla="*/ 8500 w 2345300"/>
              <a:gd name="connsiteY1" fmla="*/ 1028700 h 1892300"/>
              <a:gd name="connsiteX2" fmla="*/ 313300 w 2345300"/>
              <a:gd name="connsiteY2" fmla="*/ 1524000 h 1892300"/>
              <a:gd name="connsiteX3" fmla="*/ 668900 w 2345300"/>
              <a:gd name="connsiteY3" fmla="*/ 1739900 h 1892300"/>
              <a:gd name="connsiteX4" fmla="*/ 2345300 w 2345300"/>
              <a:gd name="connsiteY4" fmla="*/ 1892300 h 1892300"/>
              <a:gd name="connsiteX0" fmla="*/ 84700 w 2345300"/>
              <a:gd name="connsiteY0" fmla="*/ 0 h 1892300"/>
              <a:gd name="connsiteX1" fmla="*/ 8500 w 2345300"/>
              <a:gd name="connsiteY1" fmla="*/ 1028700 h 1892300"/>
              <a:gd name="connsiteX2" fmla="*/ 618100 w 2345300"/>
              <a:gd name="connsiteY2" fmla="*/ 1143000 h 1892300"/>
              <a:gd name="connsiteX3" fmla="*/ 668900 w 2345300"/>
              <a:gd name="connsiteY3" fmla="*/ 1739900 h 1892300"/>
              <a:gd name="connsiteX4" fmla="*/ 2345300 w 2345300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553523 w 2280723"/>
              <a:gd name="connsiteY2" fmla="*/ 1143000 h 1892300"/>
              <a:gd name="connsiteX3" fmla="*/ 604323 w 2280723"/>
              <a:gd name="connsiteY3" fmla="*/ 1739900 h 1892300"/>
              <a:gd name="connsiteX4" fmla="*/ 2280723 w 2280723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553523 w 2280723"/>
              <a:gd name="connsiteY2" fmla="*/ 1143000 h 1892300"/>
              <a:gd name="connsiteX3" fmla="*/ 832923 w 2280723"/>
              <a:gd name="connsiteY3" fmla="*/ 1701800 h 1892300"/>
              <a:gd name="connsiteX4" fmla="*/ 2280723 w 2280723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718623 w 2280723"/>
              <a:gd name="connsiteY2" fmla="*/ 1206500 h 1892300"/>
              <a:gd name="connsiteX3" fmla="*/ 832923 w 2280723"/>
              <a:gd name="connsiteY3" fmla="*/ 1701800 h 1892300"/>
              <a:gd name="connsiteX4" fmla="*/ 2280723 w 2280723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813614 w 2261414"/>
              <a:gd name="connsiteY3" fmla="*/ 17018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521514 w 2261414"/>
              <a:gd name="connsiteY2" fmla="*/ 13462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0 w 2260600"/>
              <a:gd name="connsiteY0" fmla="*/ 0 h 1892300"/>
              <a:gd name="connsiteX1" fmla="*/ 152399 w 2260600"/>
              <a:gd name="connsiteY1" fmla="*/ 876300 h 1892300"/>
              <a:gd name="connsiteX2" fmla="*/ 165100 w 2260600"/>
              <a:gd name="connsiteY2" fmla="*/ 1130300 h 1892300"/>
              <a:gd name="connsiteX3" fmla="*/ 520700 w 2260600"/>
              <a:gd name="connsiteY3" fmla="*/ 1346200 h 1892300"/>
              <a:gd name="connsiteX4" fmla="*/ 647700 w 2260600"/>
              <a:gd name="connsiteY4" fmla="*/ 1765300 h 1892300"/>
              <a:gd name="connsiteX5" fmla="*/ 2260600 w 2260600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196449 w 2291949"/>
              <a:gd name="connsiteY2" fmla="*/ 1130300 h 1892300"/>
              <a:gd name="connsiteX3" fmla="*/ 552049 w 2291949"/>
              <a:gd name="connsiteY3" fmla="*/ 13462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552049 w 2291949"/>
              <a:gd name="connsiteY3" fmla="*/ 13462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1352149 w 2291949"/>
              <a:gd name="connsiteY5" fmla="*/ 1536700 h 1892300"/>
              <a:gd name="connsiteX6" fmla="*/ 2291949 w 2291949"/>
              <a:gd name="connsiteY6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1110849 w 2291949"/>
              <a:gd name="connsiteY5" fmla="*/ 1765300 h 1892300"/>
              <a:gd name="connsiteX6" fmla="*/ 2291949 w 2291949"/>
              <a:gd name="connsiteY6" fmla="*/ 1892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949" h="1892300">
                <a:moveTo>
                  <a:pt x="31349" y="0"/>
                </a:moveTo>
                <a:cubicBezTo>
                  <a:pt x="56749" y="146050"/>
                  <a:pt x="-21569" y="814917"/>
                  <a:pt x="5948" y="1003300"/>
                </a:cubicBezTo>
                <a:cubicBezTo>
                  <a:pt x="33465" y="1191683"/>
                  <a:pt x="376366" y="1026583"/>
                  <a:pt x="437749" y="1104900"/>
                </a:cubicBezTo>
                <a:cubicBezTo>
                  <a:pt x="499133" y="1183217"/>
                  <a:pt x="219732" y="1483783"/>
                  <a:pt x="298049" y="1549400"/>
                </a:cubicBezTo>
                <a:cubicBezTo>
                  <a:pt x="376366" y="1615017"/>
                  <a:pt x="731966" y="1500717"/>
                  <a:pt x="907649" y="1498600"/>
                </a:cubicBezTo>
                <a:cubicBezTo>
                  <a:pt x="1083332" y="1496483"/>
                  <a:pt x="880132" y="1699683"/>
                  <a:pt x="1110849" y="1765300"/>
                </a:cubicBezTo>
                <a:cubicBezTo>
                  <a:pt x="1341566" y="1830917"/>
                  <a:pt x="2135316" y="1833033"/>
                  <a:pt x="2291949" y="189230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EE7B2A-A6B6-4FCF-BD4E-6371EFB38C50}"/>
              </a:ext>
            </a:extLst>
          </p:cNvPr>
          <p:cNvSpPr/>
          <p:nvPr/>
        </p:nvSpPr>
        <p:spPr>
          <a:xfrm>
            <a:off x="3419136" y="6013537"/>
            <a:ext cx="342771" cy="3231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9911EC-AB5B-4484-9D43-FA69AB48DEDA}"/>
              </a:ext>
            </a:extLst>
          </p:cNvPr>
          <p:cNvSpPr txBox="1"/>
          <p:nvPr/>
        </p:nvSpPr>
        <p:spPr>
          <a:xfrm>
            <a:off x="298554" y="413353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084C5C-ADA1-4EDB-AD95-F74CC551785B}"/>
              </a:ext>
            </a:extLst>
          </p:cNvPr>
          <p:cNvSpPr txBox="1"/>
          <p:nvPr/>
        </p:nvSpPr>
        <p:spPr>
          <a:xfrm>
            <a:off x="548233" y="615203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76188-B6F0-4D64-B47E-72CAE5D2A1F2}"/>
              </a:ext>
            </a:extLst>
          </p:cNvPr>
          <p:cNvSpPr txBox="1"/>
          <p:nvPr/>
        </p:nvSpPr>
        <p:spPr>
          <a:xfrm>
            <a:off x="3212778" y="62700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FC10BA-E10D-471E-BE78-2AB4AD3CD197}"/>
              </a:ext>
            </a:extLst>
          </p:cNvPr>
          <p:cNvCxnSpPr>
            <a:cxnSpLocks/>
          </p:cNvCxnSpPr>
          <p:nvPr/>
        </p:nvCxnSpPr>
        <p:spPr>
          <a:xfrm>
            <a:off x="3444536" y="3620036"/>
            <a:ext cx="0" cy="31363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EAE3D98-3954-4581-847F-768EF83775D8}"/>
              </a:ext>
            </a:extLst>
          </p:cNvPr>
          <p:cNvSpPr/>
          <p:nvPr/>
        </p:nvSpPr>
        <p:spPr>
          <a:xfrm>
            <a:off x="4237930" y="3828927"/>
            <a:ext cx="2491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(Marcel / Slepak Happy)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1B028-C4E1-4C5E-8848-95434D58A9EE}"/>
              </a:ext>
            </a:extLst>
          </p:cNvPr>
          <p:cNvSpPr/>
          <p:nvPr/>
        </p:nvSpPr>
        <p:spPr>
          <a:xfrm>
            <a:off x="2238936" y="3129077"/>
            <a:ext cx="289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4AAEB"/>
                </a:solidFill>
              </a:rPr>
              <a:t>(Peter Todd / Luke-Jr Happy)</a:t>
            </a:r>
            <a:endParaRPr lang="en-US" dirty="0">
              <a:solidFill>
                <a:srgbClr val="F4AAEB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6E13B0-0372-4394-B338-5DD4619B247F}"/>
              </a:ext>
            </a:extLst>
          </p:cNvPr>
          <p:cNvSpPr/>
          <p:nvPr/>
        </p:nvSpPr>
        <p:spPr>
          <a:xfrm>
            <a:off x="1113425" y="4267566"/>
            <a:ext cx="2282281" cy="259704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26C4AD-4453-41CE-8C9A-50F0FAF44467}"/>
              </a:ext>
            </a:extLst>
          </p:cNvPr>
          <p:cNvSpPr/>
          <p:nvPr/>
        </p:nvSpPr>
        <p:spPr>
          <a:xfrm>
            <a:off x="3090263" y="4183581"/>
            <a:ext cx="342771" cy="3231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07F701-A1AC-4E9E-B4CB-C64A74018AEC}"/>
              </a:ext>
            </a:extLst>
          </p:cNvPr>
          <p:cNvSpPr/>
          <p:nvPr/>
        </p:nvSpPr>
        <p:spPr>
          <a:xfrm>
            <a:off x="3478160" y="4021067"/>
            <a:ext cx="203579" cy="220798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C33603-145F-4B9C-B712-88A749B46DA2}"/>
              </a:ext>
            </a:extLst>
          </p:cNvPr>
          <p:cNvCxnSpPr/>
          <p:nvPr/>
        </p:nvCxnSpPr>
        <p:spPr>
          <a:xfrm flipV="1">
            <a:off x="3590521" y="4198259"/>
            <a:ext cx="1208938" cy="65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9AFDEC-ABDE-46B5-8AF6-E6E1BE57E8BE}"/>
              </a:ext>
            </a:extLst>
          </p:cNvPr>
          <p:cNvCxnSpPr>
            <a:cxnSpLocks/>
          </p:cNvCxnSpPr>
          <p:nvPr/>
        </p:nvCxnSpPr>
        <p:spPr>
          <a:xfrm flipV="1">
            <a:off x="2652816" y="3466781"/>
            <a:ext cx="589511" cy="878382"/>
          </a:xfrm>
          <a:prstGeom prst="line">
            <a:avLst/>
          </a:prstGeom>
          <a:ln>
            <a:solidFill>
              <a:srgbClr val="F4A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3E9D8C-4AF0-48D4-BE54-17BC9E1064C8}"/>
              </a:ext>
            </a:extLst>
          </p:cNvPr>
          <p:cNvSpPr txBox="1"/>
          <p:nvPr/>
        </p:nvSpPr>
        <p:spPr>
          <a:xfrm>
            <a:off x="2131870" y="3528725"/>
            <a:ext cx="81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7D6CFD-3460-403A-9643-6BFFA8C17D89}"/>
              </a:ext>
            </a:extLst>
          </p:cNvPr>
          <p:cNvSpPr txBox="1"/>
          <p:nvPr/>
        </p:nvSpPr>
        <p:spPr>
          <a:xfrm>
            <a:off x="3668078" y="3512367"/>
            <a:ext cx="81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B8C8B6-5277-42E6-9DB0-2CB61891B315}"/>
              </a:ext>
            </a:extLst>
          </p:cNvPr>
          <p:cNvSpPr/>
          <p:nvPr/>
        </p:nvSpPr>
        <p:spPr>
          <a:xfrm>
            <a:off x="11127125" y="112482"/>
            <a:ext cx="814905" cy="571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8/8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3A3EF2-E89C-4529-B4CF-D8D45189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0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44D5-9BDD-484A-A550-B0526F7B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1" y="15256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Mutually-Exclusive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AB44C-BADA-4AD7-9ADA-B8651B0E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655" y="1309916"/>
            <a:ext cx="3170448" cy="15396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F59BC9-AEA6-4D46-B163-807C2B1CEC61}"/>
              </a:ext>
            </a:extLst>
          </p:cNvPr>
          <p:cNvCxnSpPr>
            <a:cxnSpLocks/>
          </p:cNvCxnSpPr>
          <p:nvPr/>
        </p:nvCxnSpPr>
        <p:spPr>
          <a:xfrm>
            <a:off x="1048215" y="4093773"/>
            <a:ext cx="0" cy="21006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E80ED6-FB53-45BC-AE40-59357E2D92BC}"/>
              </a:ext>
            </a:extLst>
          </p:cNvPr>
          <p:cNvCxnSpPr>
            <a:cxnSpLocks/>
          </p:cNvCxnSpPr>
          <p:nvPr/>
        </p:nvCxnSpPr>
        <p:spPr>
          <a:xfrm>
            <a:off x="1036216" y="6198858"/>
            <a:ext cx="295444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6D0794-A718-4F9A-B9A3-1E6C32D2BE39}"/>
              </a:ext>
            </a:extLst>
          </p:cNvPr>
          <p:cNvSpPr txBox="1"/>
          <p:nvPr/>
        </p:nvSpPr>
        <p:spPr>
          <a:xfrm>
            <a:off x="324600" y="3467781"/>
            <a:ext cx="3539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4AAEB"/>
                </a:solidFill>
              </a:rPr>
              <a:t>Optional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C9803A-8583-4F29-9FA4-FE76DBE87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b="18505"/>
          <a:stretch/>
        </p:blipFill>
        <p:spPr>
          <a:xfrm>
            <a:off x="6831278" y="3721636"/>
            <a:ext cx="5219216" cy="170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91A507-5CC6-455B-B1F2-8ABEAAFDFF30}"/>
              </a:ext>
            </a:extLst>
          </p:cNvPr>
          <p:cNvSpPr/>
          <p:nvPr/>
        </p:nvSpPr>
        <p:spPr>
          <a:xfrm>
            <a:off x="4065316" y="5761393"/>
            <a:ext cx="1468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Secure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26BA0A-CABF-4CA5-A27E-1B941D221933}"/>
              </a:ext>
            </a:extLst>
          </p:cNvPr>
          <p:cNvCxnSpPr>
            <a:cxnSpLocks/>
          </p:cNvCxnSpPr>
          <p:nvPr/>
        </p:nvCxnSpPr>
        <p:spPr>
          <a:xfrm>
            <a:off x="1221334" y="4336088"/>
            <a:ext cx="2465916" cy="18627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2271E5-B78C-43EF-8BC5-F5691BDF8561}"/>
              </a:ext>
            </a:extLst>
          </p:cNvPr>
          <p:cNvSpPr/>
          <p:nvPr/>
        </p:nvSpPr>
        <p:spPr>
          <a:xfrm>
            <a:off x="5433877" y="1182831"/>
            <a:ext cx="6377125" cy="204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 Todd / Luke </a:t>
            </a:r>
            <a:r>
              <a:rPr lang="en-US" dirty="0" err="1"/>
              <a:t>Dashjr</a:t>
            </a:r>
            <a:r>
              <a:rPr lang="en-US" dirty="0"/>
              <a:t>: </a:t>
            </a:r>
            <a:r>
              <a:rPr lang="en-US" b="1" i="1" u="sng" dirty="0"/>
              <a:t>miner-theft should be possible</a:t>
            </a:r>
            <a:r>
              <a:rPr lang="en-US" dirty="0"/>
              <a:t> . </a:t>
            </a:r>
            <a:r>
              <a:rPr lang="en-US" dirty="0" err="1"/>
              <a:t>Main:users</a:t>
            </a:r>
            <a:r>
              <a:rPr lang="en-US" dirty="0"/>
              <a:t> must be able to ignore sidechain. </a:t>
            </a:r>
            <a:r>
              <a:rPr lang="en-US" dirty="0" err="1"/>
              <a:t>Main:users</a:t>
            </a:r>
            <a:r>
              <a:rPr lang="en-US" dirty="0"/>
              <a:t> must believe that </a:t>
            </a:r>
            <a:r>
              <a:rPr lang="en-US" b="1" i="1" dirty="0" err="1"/>
              <a:t>main:miners</a:t>
            </a:r>
            <a:r>
              <a:rPr lang="en-US" b="1" i="1" dirty="0"/>
              <a:t> will not change the </a:t>
            </a:r>
            <a:r>
              <a:rPr lang="en-US" b="1" i="1" dirty="0" err="1"/>
              <a:t>main:chain</a:t>
            </a:r>
            <a:r>
              <a:rPr lang="en-US" b="1" i="1" dirty="0"/>
              <a:t> </a:t>
            </a:r>
            <a:r>
              <a:rPr lang="en-US" dirty="0"/>
              <a:t>as a result</a:t>
            </a:r>
            <a:r>
              <a:rPr lang="en-US" b="1" i="1" dirty="0"/>
              <a:t> </a:t>
            </a:r>
            <a:r>
              <a:rPr lang="en-US" dirty="0"/>
              <a:t>of what happens on a sidechain.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Marcel / Slepak: want miner-theft to be </a:t>
            </a:r>
            <a:r>
              <a:rPr lang="en-US" b="1" i="1" u="sng" dirty="0"/>
              <a:t>impossible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A01E5-4A22-4B65-8D85-3034BB5920CE}"/>
              </a:ext>
            </a:extLst>
          </p:cNvPr>
          <p:cNvSpPr txBox="1"/>
          <p:nvPr/>
        </p:nvSpPr>
        <p:spPr>
          <a:xfrm>
            <a:off x="3975892" y="4998756"/>
            <a:ext cx="4221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0% Optional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100% Mandatory</a:t>
            </a:r>
          </a:p>
          <a:p>
            <a:r>
              <a:rPr lang="en-US" b="1" dirty="0">
                <a:solidFill>
                  <a:srgbClr val="FF0000"/>
                </a:solidFill>
              </a:rPr>
              <a:t>100% Secure – Miner-theft is “Impossible”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6F0ED5-BAA9-4C99-8A3B-079AD4ED90B5}"/>
              </a:ext>
            </a:extLst>
          </p:cNvPr>
          <p:cNvCxnSpPr/>
          <p:nvPr/>
        </p:nvCxnSpPr>
        <p:spPr>
          <a:xfrm flipV="1">
            <a:off x="298554" y="4385237"/>
            <a:ext cx="0" cy="1227038"/>
          </a:xfrm>
          <a:prstGeom prst="straightConnector1">
            <a:avLst/>
          </a:prstGeom>
          <a:ln w="76200">
            <a:solidFill>
              <a:srgbClr val="F4AA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019F15-E01B-4EB4-A657-B9118346ADD0}"/>
              </a:ext>
            </a:extLst>
          </p:cNvPr>
          <p:cNvCxnSpPr>
            <a:cxnSpLocks/>
          </p:cNvCxnSpPr>
          <p:nvPr/>
        </p:nvCxnSpPr>
        <p:spPr>
          <a:xfrm flipV="1">
            <a:off x="1551276" y="6623641"/>
            <a:ext cx="2797514" cy="835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F691DA9-2A4D-4804-B9E7-3894D1449145}"/>
              </a:ext>
            </a:extLst>
          </p:cNvPr>
          <p:cNvSpPr/>
          <p:nvPr/>
        </p:nvSpPr>
        <p:spPr>
          <a:xfrm>
            <a:off x="1257300" y="4277841"/>
            <a:ext cx="2311400" cy="1907059"/>
          </a:xfrm>
          <a:custGeom>
            <a:avLst/>
            <a:gdLst>
              <a:gd name="connsiteX0" fmla="*/ 0 w 2311400"/>
              <a:gd name="connsiteY0" fmla="*/ 4981 h 1909981"/>
              <a:gd name="connsiteX1" fmla="*/ 1511300 w 2311400"/>
              <a:gd name="connsiteY1" fmla="*/ 297081 h 1909981"/>
              <a:gd name="connsiteX2" fmla="*/ 2311400 w 2311400"/>
              <a:gd name="connsiteY2" fmla="*/ 1909981 h 1909981"/>
              <a:gd name="connsiteX0" fmla="*/ 0 w 2311400"/>
              <a:gd name="connsiteY0" fmla="*/ 2059 h 1907059"/>
              <a:gd name="connsiteX1" fmla="*/ 1854200 w 2311400"/>
              <a:gd name="connsiteY1" fmla="*/ 344959 h 1907059"/>
              <a:gd name="connsiteX2" fmla="*/ 2311400 w 2311400"/>
              <a:gd name="connsiteY2" fmla="*/ 1907059 h 190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1400" h="1907059">
                <a:moveTo>
                  <a:pt x="0" y="2059"/>
                </a:moveTo>
                <a:cubicBezTo>
                  <a:pt x="563033" y="-10641"/>
                  <a:pt x="1468967" y="27459"/>
                  <a:pt x="1854200" y="344959"/>
                </a:cubicBezTo>
                <a:cubicBezTo>
                  <a:pt x="2239433" y="662459"/>
                  <a:pt x="2103966" y="1259359"/>
                  <a:pt x="2311400" y="1907059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9403CB2-5B35-47F1-B53C-55D75AB102D7}"/>
              </a:ext>
            </a:extLst>
          </p:cNvPr>
          <p:cNvSpPr/>
          <p:nvPr/>
        </p:nvSpPr>
        <p:spPr>
          <a:xfrm>
            <a:off x="1238651" y="4279900"/>
            <a:ext cx="2291949" cy="1892300"/>
          </a:xfrm>
          <a:custGeom>
            <a:avLst/>
            <a:gdLst>
              <a:gd name="connsiteX0" fmla="*/ 318878 w 2579478"/>
              <a:gd name="connsiteY0" fmla="*/ 0 h 1982640"/>
              <a:gd name="connsiteX1" fmla="*/ 191878 w 2579478"/>
              <a:gd name="connsiteY1" fmla="*/ 1765300 h 1982640"/>
              <a:gd name="connsiteX2" fmla="*/ 2579478 w 2579478"/>
              <a:gd name="connsiteY2" fmla="*/ 1892300 h 1982640"/>
              <a:gd name="connsiteX0" fmla="*/ 137728 w 2398328"/>
              <a:gd name="connsiteY0" fmla="*/ 0 h 1920444"/>
              <a:gd name="connsiteX1" fmla="*/ 366328 w 2398328"/>
              <a:gd name="connsiteY1" fmla="*/ 1524000 h 1920444"/>
              <a:gd name="connsiteX2" fmla="*/ 2398328 w 2398328"/>
              <a:gd name="connsiteY2" fmla="*/ 1892300 h 1920444"/>
              <a:gd name="connsiteX0" fmla="*/ 84700 w 2345300"/>
              <a:gd name="connsiteY0" fmla="*/ 0 h 1920444"/>
              <a:gd name="connsiteX1" fmla="*/ 8500 w 2345300"/>
              <a:gd name="connsiteY1" fmla="*/ 1028700 h 1920444"/>
              <a:gd name="connsiteX2" fmla="*/ 313300 w 2345300"/>
              <a:gd name="connsiteY2" fmla="*/ 1524000 h 1920444"/>
              <a:gd name="connsiteX3" fmla="*/ 2345300 w 2345300"/>
              <a:gd name="connsiteY3" fmla="*/ 1892300 h 1920444"/>
              <a:gd name="connsiteX0" fmla="*/ 84700 w 2345300"/>
              <a:gd name="connsiteY0" fmla="*/ 0 h 1892300"/>
              <a:gd name="connsiteX1" fmla="*/ 8500 w 2345300"/>
              <a:gd name="connsiteY1" fmla="*/ 1028700 h 1892300"/>
              <a:gd name="connsiteX2" fmla="*/ 313300 w 2345300"/>
              <a:gd name="connsiteY2" fmla="*/ 1524000 h 1892300"/>
              <a:gd name="connsiteX3" fmla="*/ 668900 w 2345300"/>
              <a:gd name="connsiteY3" fmla="*/ 1739900 h 1892300"/>
              <a:gd name="connsiteX4" fmla="*/ 2345300 w 2345300"/>
              <a:gd name="connsiteY4" fmla="*/ 1892300 h 1892300"/>
              <a:gd name="connsiteX0" fmla="*/ 84700 w 2345300"/>
              <a:gd name="connsiteY0" fmla="*/ 0 h 1892300"/>
              <a:gd name="connsiteX1" fmla="*/ 8500 w 2345300"/>
              <a:gd name="connsiteY1" fmla="*/ 1028700 h 1892300"/>
              <a:gd name="connsiteX2" fmla="*/ 618100 w 2345300"/>
              <a:gd name="connsiteY2" fmla="*/ 1143000 h 1892300"/>
              <a:gd name="connsiteX3" fmla="*/ 668900 w 2345300"/>
              <a:gd name="connsiteY3" fmla="*/ 1739900 h 1892300"/>
              <a:gd name="connsiteX4" fmla="*/ 2345300 w 2345300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553523 w 2280723"/>
              <a:gd name="connsiteY2" fmla="*/ 1143000 h 1892300"/>
              <a:gd name="connsiteX3" fmla="*/ 604323 w 2280723"/>
              <a:gd name="connsiteY3" fmla="*/ 1739900 h 1892300"/>
              <a:gd name="connsiteX4" fmla="*/ 2280723 w 2280723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553523 w 2280723"/>
              <a:gd name="connsiteY2" fmla="*/ 1143000 h 1892300"/>
              <a:gd name="connsiteX3" fmla="*/ 832923 w 2280723"/>
              <a:gd name="connsiteY3" fmla="*/ 1701800 h 1892300"/>
              <a:gd name="connsiteX4" fmla="*/ 2280723 w 2280723"/>
              <a:gd name="connsiteY4" fmla="*/ 1892300 h 1892300"/>
              <a:gd name="connsiteX0" fmla="*/ 20123 w 2280723"/>
              <a:gd name="connsiteY0" fmla="*/ 0 h 1892300"/>
              <a:gd name="connsiteX1" fmla="*/ 20123 w 2280723"/>
              <a:gd name="connsiteY1" fmla="*/ 1244600 h 1892300"/>
              <a:gd name="connsiteX2" fmla="*/ 718623 w 2280723"/>
              <a:gd name="connsiteY2" fmla="*/ 1206500 h 1892300"/>
              <a:gd name="connsiteX3" fmla="*/ 832923 w 2280723"/>
              <a:gd name="connsiteY3" fmla="*/ 1701800 h 1892300"/>
              <a:gd name="connsiteX4" fmla="*/ 2280723 w 2280723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813614 w 2261414"/>
              <a:gd name="connsiteY3" fmla="*/ 17018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699314 w 2261414"/>
              <a:gd name="connsiteY2" fmla="*/ 12065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814 w 2261414"/>
              <a:gd name="connsiteY0" fmla="*/ 0 h 1892300"/>
              <a:gd name="connsiteX1" fmla="*/ 165914 w 2261414"/>
              <a:gd name="connsiteY1" fmla="*/ 1130300 h 1892300"/>
              <a:gd name="connsiteX2" fmla="*/ 521514 w 2261414"/>
              <a:gd name="connsiteY2" fmla="*/ 1346200 h 1892300"/>
              <a:gd name="connsiteX3" fmla="*/ 648514 w 2261414"/>
              <a:gd name="connsiteY3" fmla="*/ 1765300 h 1892300"/>
              <a:gd name="connsiteX4" fmla="*/ 2261414 w 2261414"/>
              <a:gd name="connsiteY4" fmla="*/ 1892300 h 1892300"/>
              <a:gd name="connsiteX0" fmla="*/ 0 w 2260600"/>
              <a:gd name="connsiteY0" fmla="*/ 0 h 1892300"/>
              <a:gd name="connsiteX1" fmla="*/ 152399 w 2260600"/>
              <a:gd name="connsiteY1" fmla="*/ 876300 h 1892300"/>
              <a:gd name="connsiteX2" fmla="*/ 165100 w 2260600"/>
              <a:gd name="connsiteY2" fmla="*/ 1130300 h 1892300"/>
              <a:gd name="connsiteX3" fmla="*/ 520700 w 2260600"/>
              <a:gd name="connsiteY3" fmla="*/ 1346200 h 1892300"/>
              <a:gd name="connsiteX4" fmla="*/ 647700 w 2260600"/>
              <a:gd name="connsiteY4" fmla="*/ 1765300 h 1892300"/>
              <a:gd name="connsiteX5" fmla="*/ 2260600 w 2260600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196449 w 2291949"/>
              <a:gd name="connsiteY2" fmla="*/ 1130300 h 1892300"/>
              <a:gd name="connsiteX3" fmla="*/ 552049 w 2291949"/>
              <a:gd name="connsiteY3" fmla="*/ 13462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552049 w 2291949"/>
              <a:gd name="connsiteY3" fmla="*/ 13462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679049 w 2291949"/>
              <a:gd name="connsiteY4" fmla="*/ 17653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2291949 w 2291949"/>
              <a:gd name="connsiteY5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1352149 w 2291949"/>
              <a:gd name="connsiteY5" fmla="*/ 1536700 h 1892300"/>
              <a:gd name="connsiteX6" fmla="*/ 2291949 w 2291949"/>
              <a:gd name="connsiteY6" fmla="*/ 1892300 h 1892300"/>
              <a:gd name="connsiteX0" fmla="*/ 31349 w 2291949"/>
              <a:gd name="connsiteY0" fmla="*/ 0 h 1892300"/>
              <a:gd name="connsiteX1" fmla="*/ 5948 w 2291949"/>
              <a:gd name="connsiteY1" fmla="*/ 1003300 h 1892300"/>
              <a:gd name="connsiteX2" fmla="*/ 437749 w 2291949"/>
              <a:gd name="connsiteY2" fmla="*/ 1104900 h 1892300"/>
              <a:gd name="connsiteX3" fmla="*/ 298049 w 2291949"/>
              <a:gd name="connsiteY3" fmla="*/ 1549400 h 1892300"/>
              <a:gd name="connsiteX4" fmla="*/ 907649 w 2291949"/>
              <a:gd name="connsiteY4" fmla="*/ 1498600 h 1892300"/>
              <a:gd name="connsiteX5" fmla="*/ 1110849 w 2291949"/>
              <a:gd name="connsiteY5" fmla="*/ 1765300 h 1892300"/>
              <a:gd name="connsiteX6" fmla="*/ 2291949 w 2291949"/>
              <a:gd name="connsiteY6" fmla="*/ 189230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949" h="1892300">
                <a:moveTo>
                  <a:pt x="31349" y="0"/>
                </a:moveTo>
                <a:cubicBezTo>
                  <a:pt x="56749" y="146050"/>
                  <a:pt x="-21569" y="814917"/>
                  <a:pt x="5948" y="1003300"/>
                </a:cubicBezTo>
                <a:cubicBezTo>
                  <a:pt x="33465" y="1191683"/>
                  <a:pt x="376366" y="1026583"/>
                  <a:pt x="437749" y="1104900"/>
                </a:cubicBezTo>
                <a:cubicBezTo>
                  <a:pt x="499133" y="1183217"/>
                  <a:pt x="219732" y="1483783"/>
                  <a:pt x="298049" y="1549400"/>
                </a:cubicBezTo>
                <a:cubicBezTo>
                  <a:pt x="376366" y="1615017"/>
                  <a:pt x="731966" y="1500717"/>
                  <a:pt x="907649" y="1498600"/>
                </a:cubicBezTo>
                <a:cubicBezTo>
                  <a:pt x="1083332" y="1496483"/>
                  <a:pt x="880132" y="1699683"/>
                  <a:pt x="1110849" y="1765300"/>
                </a:cubicBezTo>
                <a:cubicBezTo>
                  <a:pt x="1341566" y="1830917"/>
                  <a:pt x="2135316" y="1833033"/>
                  <a:pt x="2291949" y="189230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EE7B2A-A6B6-4FCF-BD4E-6371EFB38C50}"/>
              </a:ext>
            </a:extLst>
          </p:cNvPr>
          <p:cNvSpPr/>
          <p:nvPr/>
        </p:nvSpPr>
        <p:spPr>
          <a:xfrm>
            <a:off x="3419136" y="6013537"/>
            <a:ext cx="342771" cy="3231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9911EC-AB5B-4484-9D43-FA69AB48DEDA}"/>
              </a:ext>
            </a:extLst>
          </p:cNvPr>
          <p:cNvSpPr txBox="1"/>
          <p:nvPr/>
        </p:nvSpPr>
        <p:spPr>
          <a:xfrm>
            <a:off x="298554" y="413353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084C5C-ADA1-4EDB-AD95-F74CC551785B}"/>
              </a:ext>
            </a:extLst>
          </p:cNvPr>
          <p:cNvSpPr txBox="1"/>
          <p:nvPr/>
        </p:nvSpPr>
        <p:spPr>
          <a:xfrm>
            <a:off x="548233" y="615203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876188-B6F0-4D64-B47E-72CAE5D2A1F2}"/>
              </a:ext>
            </a:extLst>
          </p:cNvPr>
          <p:cNvSpPr txBox="1"/>
          <p:nvPr/>
        </p:nvSpPr>
        <p:spPr>
          <a:xfrm>
            <a:off x="3212778" y="62700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100%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FC10BA-E10D-471E-BE78-2AB4AD3CD197}"/>
              </a:ext>
            </a:extLst>
          </p:cNvPr>
          <p:cNvCxnSpPr>
            <a:cxnSpLocks/>
          </p:cNvCxnSpPr>
          <p:nvPr/>
        </p:nvCxnSpPr>
        <p:spPr>
          <a:xfrm>
            <a:off x="3444536" y="3620036"/>
            <a:ext cx="0" cy="31363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EAE3D98-3954-4581-847F-768EF83775D8}"/>
              </a:ext>
            </a:extLst>
          </p:cNvPr>
          <p:cNvSpPr/>
          <p:nvPr/>
        </p:nvSpPr>
        <p:spPr>
          <a:xfrm>
            <a:off x="4237930" y="3828927"/>
            <a:ext cx="2491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(Marcel / Slepak Happy)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91B028-C4E1-4C5E-8848-95434D58A9EE}"/>
              </a:ext>
            </a:extLst>
          </p:cNvPr>
          <p:cNvSpPr/>
          <p:nvPr/>
        </p:nvSpPr>
        <p:spPr>
          <a:xfrm>
            <a:off x="2238936" y="3129077"/>
            <a:ext cx="289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4AAEB"/>
                </a:solidFill>
              </a:rPr>
              <a:t>(Peter Todd / Luke-Jr Happy)</a:t>
            </a:r>
            <a:endParaRPr lang="en-US" dirty="0">
              <a:solidFill>
                <a:srgbClr val="F4AAEB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6E13B0-0372-4394-B338-5DD4619B247F}"/>
              </a:ext>
            </a:extLst>
          </p:cNvPr>
          <p:cNvSpPr/>
          <p:nvPr/>
        </p:nvSpPr>
        <p:spPr>
          <a:xfrm>
            <a:off x="1113425" y="4267566"/>
            <a:ext cx="2282281" cy="259704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926C4AD-4453-41CE-8C9A-50F0FAF44467}"/>
              </a:ext>
            </a:extLst>
          </p:cNvPr>
          <p:cNvSpPr/>
          <p:nvPr/>
        </p:nvSpPr>
        <p:spPr>
          <a:xfrm>
            <a:off x="3090263" y="4183581"/>
            <a:ext cx="342771" cy="32316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07F701-A1AC-4E9E-B4CB-C64A74018AEC}"/>
              </a:ext>
            </a:extLst>
          </p:cNvPr>
          <p:cNvSpPr/>
          <p:nvPr/>
        </p:nvSpPr>
        <p:spPr>
          <a:xfrm>
            <a:off x="3478160" y="4021067"/>
            <a:ext cx="203579" cy="220798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AC33603-145F-4B9C-B712-88A749B46DA2}"/>
              </a:ext>
            </a:extLst>
          </p:cNvPr>
          <p:cNvCxnSpPr/>
          <p:nvPr/>
        </p:nvCxnSpPr>
        <p:spPr>
          <a:xfrm flipV="1">
            <a:off x="3590521" y="4198259"/>
            <a:ext cx="1208938" cy="65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9AFDEC-ABDE-46B5-8AF6-E6E1BE57E8BE}"/>
              </a:ext>
            </a:extLst>
          </p:cNvPr>
          <p:cNvCxnSpPr>
            <a:cxnSpLocks/>
          </p:cNvCxnSpPr>
          <p:nvPr/>
        </p:nvCxnSpPr>
        <p:spPr>
          <a:xfrm flipV="1">
            <a:off x="2652816" y="3466781"/>
            <a:ext cx="589511" cy="878382"/>
          </a:xfrm>
          <a:prstGeom prst="line">
            <a:avLst/>
          </a:prstGeom>
          <a:ln>
            <a:solidFill>
              <a:srgbClr val="F4A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A3E9D8C-4AF0-48D4-BE54-17BC9E1064C8}"/>
              </a:ext>
            </a:extLst>
          </p:cNvPr>
          <p:cNvSpPr txBox="1"/>
          <p:nvPr/>
        </p:nvSpPr>
        <p:spPr>
          <a:xfrm>
            <a:off x="2131870" y="3528725"/>
            <a:ext cx="81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7D6CFD-3460-403A-9643-6BFFA8C17D89}"/>
              </a:ext>
            </a:extLst>
          </p:cNvPr>
          <p:cNvSpPr txBox="1"/>
          <p:nvPr/>
        </p:nvSpPr>
        <p:spPr>
          <a:xfrm>
            <a:off x="3668078" y="3512367"/>
            <a:ext cx="81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B2E01-E7BA-471E-9023-CAA92FE0D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1" y="1364277"/>
            <a:ext cx="11167338" cy="47907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C3547E-5640-4171-8B6B-B395800A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2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42B9-7965-4CA4-B3E3-CFFB90D5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89968-3640-4392-BA19-1DBE5E0F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10" b="76286"/>
          <a:stretch/>
        </p:blipFill>
        <p:spPr>
          <a:xfrm>
            <a:off x="1591510" y="1838325"/>
            <a:ext cx="8799104" cy="249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468D9-AF0E-4910-9A08-DCBB2743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9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42B9-7965-4CA4-B3E3-CFFB90D5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89968-3640-4392-BA19-1DBE5E0F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10" b="76286"/>
          <a:stretch/>
        </p:blipFill>
        <p:spPr>
          <a:xfrm>
            <a:off x="1591510" y="1838325"/>
            <a:ext cx="8799104" cy="249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C2E85F-078A-46C5-8EF0-868EEE8C70C5}"/>
              </a:ext>
            </a:extLst>
          </p:cNvPr>
          <p:cNvSpPr/>
          <p:nvPr/>
        </p:nvSpPr>
        <p:spPr>
          <a:xfrm>
            <a:off x="5181600" y="2598738"/>
            <a:ext cx="4978400" cy="431800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sidechain to be optional….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EC54C-7B1A-4C10-A37C-2FB1636F192F}"/>
              </a:ext>
            </a:extLst>
          </p:cNvPr>
          <p:cNvSpPr/>
          <p:nvPr/>
        </p:nvSpPr>
        <p:spPr>
          <a:xfrm>
            <a:off x="5829300" y="3787774"/>
            <a:ext cx="5638800" cy="690563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…thus </a:t>
            </a:r>
            <a:r>
              <a:rPr lang="en-US" b="1" i="1" u="sng" dirty="0">
                <a:solidFill>
                  <a:schemeClr val="tx1"/>
                </a:solidFill>
              </a:rPr>
              <a:t>protecting</a:t>
            </a:r>
            <a:r>
              <a:rPr lang="en-US" dirty="0">
                <a:solidFill>
                  <a:schemeClr val="tx1"/>
                </a:solidFill>
              </a:rPr>
              <a:t> mainchain users from being kept in the dark about the status of their mainchain payments.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DC663-B158-4225-87F9-E227699365EB}"/>
              </a:ext>
            </a:extLst>
          </p:cNvPr>
          <p:cNvSpPr/>
          <p:nvPr/>
        </p:nvSpPr>
        <p:spPr>
          <a:xfrm>
            <a:off x="2692400" y="3248819"/>
            <a:ext cx="1270000" cy="431800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24FDC-FA2D-4C93-BE46-DE6504B3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5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BAF013-2905-45F6-9641-C07C70CBA852}"/>
              </a:ext>
            </a:extLst>
          </p:cNvPr>
          <p:cNvSpPr/>
          <p:nvPr/>
        </p:nvSpPr>
        <p:spPr>
          <a:xfrm>
            <a:off x="7432430" y="4599693"/>
            <a:ext cx="4606875" cy="11686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Because of ‘</a:t>
            </a:r>
            <a:r>
              <a:rPr lang="en-US" sz="2400" dirty="0" err="1">
                <a:solidFill>
                  <a:schemeClr val="tx1"/>
                </a:solidFill>
              </a:rPr>
              <a:t>UsAMAUs</a:t>
            </a:r>
            <a:r>
              <a:rPr lang="en-US" sz="2400" dirty="0">
                <a:solidFill>
                  <a:schemeClr val="tx1"/>
                </a:solidFill>
              </a:rPr>
              <a:t>’,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SegWit</a:t>
            </a:r>
            <a:r>
              <a:rPr lang="en-US" sz="2400" dirty="0">
                <a:solidFill>
                  <a:schemeClr val="tx1"/>
                </a:solidFill>
              </a:rPr>
              <a:t> is an </a:t>
            </a:r>
            <a:r>
              <a:rPr lang="en-US" sz="2400" dirty="0" err="1">
                <a:solidFill>
                  <a:schemeClr val="tx1"/>
                </a:solidFill>
              </a:rPr>
              <a:t>ext</a:t>
            </a:r>
            <a:r>
              <a:rPr lang="en-US" sz="2400" dirty="0">
                <a:solidFill>
                  <a:schemeClr val="tx1"/>
                </a:solidFill>
              </a:rPr>
              <a:t>-block / “evil fork” and NOT 100% Opt-In.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D42B9-7965-4CA4-B3E3-CFFB90D5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89968-3640-4392-BA19-1DBE5E0F8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10" b="76286"/>
          <a:stretch/>
        </p:blipFill>
        <p:spPr>
          <a:xfrm>
            <a:off x="1604210" y="1838325"/>
            <a:ext cx="8799104" cy="249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C2E85F-078A-46C5-8EF0-868EEE8C70C5}"/>
              </a:ext>
            </a:extLst>
          </p:cNvPr>
          <p:cNvSpPr/>
          <p:nvPr/>
        </p:nvSpPr>
        <p:spPr>
          <a:xfrm>
            <a:off x="5181600" y="2598738"/>
            <a:ext cx="4978400" cy="431800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sidechain to be optional….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EC54C-7B1A-4C10-A37C-2FB1636F192F}"/>
              </a:ext>
            </a:extLst>
          </p:cNvPr>
          <p:cNvSpPr/>
          <p:nvPr/>
        </p:nvSpPr>
        <p:spPr>
          <a:xfrm>
            <a:off x="5829300" y="3787774"/>
            <a:ext cx="5638800" cy="690563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…thus </a:t>
            </a:r>
            <a:r>
              <a:rPr lang="en-US" b="1" i="1" u="sng" dirty="0">
                <a:solidFill>
                  <a:schemeClr val="tx1"/>
                </a:solidFill>
              </a:rPr>
              <a:t>protecting</a:t>
            </a:r>
            <a:r>
              <a:rPr lang="en-US" dirty="0">
                <a:solidFill>
                  <a:schemeClr val="tx1"/>
                </a:solidFill>
              </a:rPr>
              <a:t> mainchain users from being kept in the dark about the status of their mainchain payments..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B3AC-BA5C-41AD-BB36-200385A21A78}"/>
              </a:ext>
            </a:extLst>
          </p:cNvPr>
          <p:cNvSpPr/>
          <p:nvPr/>
        </p:nvSpPr>
        <p:spPr>
          <a:xfrm>
            <a:off x="5237771" y="3736975"/>
            <a:ext cx="6286500" cy="75406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…but </a:t>
            </a:r>
            <a:r>
              <a:rPr lang="en-US" b="1" i="1" u="sng" dirty="0">
                <a:solidFill>
                  <a:schemeClr val="bg1"/>
                </a:solidFill>
              </a:rPr>
              <a:t>forcing</a:t>
            </a:r>
            <a:r>
              <a:rPr lang="en-US" dirty="0">
                <a:solidFill>
                  <a:schemeClr val="bg1"/>
                </a:solidFill>
              </a:rPr>
              <a:t> mainchain users to upgrade, as in a “hard fork”, or “evil fork” or “Soft-</a:t>
            </a:r>
            <a:r>
              <a:rPr lang="en-US" dirty="0" err="1">
                <a:solidFill>
                  <a:schemeClr val="bg1"/>
                </a:solidFill>
              </a:rPr>
              <a:t>hardfork</a:t>
            </a:r>
            <a:r>
              <a:rPr lang="en-US" dirty="0">
                <a:solidFill>
                  <a:schemeClr val="bg1"/>
                </a:solidFill>
              </a:rPr>
              <a:t>”, like extension blocks (</a:t>
            </a:r>
            <a:r>
              <a:rPr lang="en-US" dirty="0" err="1">
                <a:solidFill>
                  <a:schemeClr val="bg1"/>
                </a:solidFill>
              </a:rPr>
              <a:t>incl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SegWit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4B0FC-7A66-457D-8051-5808B29E77F3}"/>
              </a:ext>
            </a:extLst>
          </p:cNvPr>
          <p:cNvSpPr/>
          <p:nvPr/>
        </p:nvSpPr>
        <p:spPr>
          <a:xfrm>
            <a:off x="4508500" y="2598738"/>
            <a:ext cx="6286500" cy="4318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forces full nodes to validate all sidechain rules, </a:t>
            </a:r>
            <a:r>
              <a:rPr lang="en-US" b="1" i="1" u="sng" dirty="0">
                <a:solidFill>
                  <a:schemeClr val="bg1"/>
                </a:solidFill>
              </a:rPr>
              <a:t>preventing theft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480AF-D543-45E0-B791-73779A40A0E1}"/>
              </a:ext>
            </a:extLst>
          </p:cNvPr>
          <p:cNvSpPr/>
          <p:nvPr/>
        </p:nvSpPr>
        <p:spPr>
          <a:xfrm>
            <a:off x="3305012" y="2285208"/>
            <a:ext cx="1228888" cy="317499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ForceNet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89883-EF37-4530-920C-95A46DB5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7" y="3932264"/>
            <a:ext cx="4372483" cy="2503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F5CA3D-FFC4-49B8-A03E-2AFEDFA51555}"/>
              </a:ext>
            </a:extLst>
          </p:cNvPr>
          <p:cNvSpPr/>
          <p:nvPr/>
        </p:nvSpPr>
        <p:spPr>
          <a:xfrm>
            <a:off x="5181600" y="5506245"/>
            <a:ext cx="3106615" cy="1031081"/>
          </a:xfrm>
          <a:prstGeom prst="rect">
            <a:avLst/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ForceNet</a:t>
            </a:r>
            <a:r>
              <a:rPr lang="en-US" dirty="0">
                <a:solidFill>
                  <a:schemeClr val="tx1"/>
                </a:solidFill>
              </a:rPr>
              <a:t> = mandatory sidechain + 51% censorship attack.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44A4A-50CD-48F4-B2A1-F238D84A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89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4BF4-CF60-48EF-A01A-E9F6BAE4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0" y="74360"/>
            <a:ext cx="10515600" cy="995631"/>
          </a:xfrm>
        </p:spPr>
        <p:txBody>
          <a:bodyPr/>
          <a:lstStyle/>
          <a:p>
            <a:r>
              <a:rPr lang="en-US" baseline="0" dirty="0"/>
              <a:t>Evil Fork (Hard Fork) or </a:t>
            </a:r>
            <a:r>
              <a:rPr lang="en-US" i="1" u="sng" baseline="0" dirty="0"/>
              <a:t>Permanent</a:t>
            </a:r>
            <a:r>
              <a:rPr lang="en-US" dirty="0"/>
              <a:t> </a:t>
            </a:r>
            <a:r>
              <a:rPr lang="en-US" b="1" dirty="0"/>
              <a:t>Inferiority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AE292-EAAC-411D-8449-73A405D0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6" y="4470298"/>
            <a:ext cx="7726215" cy="1955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68D66-1C60-48EA-B54E-0EE464B4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423" y="1508151"/>
            <a:ext cx="4958013" cy="27663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78F116-F899-49CD-8084-EAF7DE882C35}"/>
              </a:ext>
            </a:extLst>
          </p:cNvPr>
          <p:cNvCxnSpPr/>
          <p:nvPr/>
        </p:nvCxnSpPr>
        <p:spPr>
          <a:xfrm>
            <a:off x="1896667" y="2115643"/>
            <a:ext cx="0" cy="18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A7487A-275D-4A53-9CD4-269F44631287}"/>
              </a:ext>
            </a:extLst>
          </p:cNvPr>
          <p:cNvCxnSpPr/>
          <p:nvPr/>
        </p:nvCxnSpPr>
        <p:spPr>
          <a:xfrm>
            <a:off x="1896667" y="3996830"/>
            <a:ext cx="2738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04D67C-396D-47B6-B5EE-E72D67033158}"/>
              </a:ext>
            </a:extLst>
          </p:cNvPr>
          <p:cNvCxnSpPr/>
          <p:nvPr/>
        </p:nvCxnSpPr>
        <p:spPr>
          <a:xfrm>
            <a:off x="2207421" y="2426992"/>
            <a:ext cx="1746646" cy="142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0C1951-6FF5-45D4-8A0A-8BAE007FF881}"/>
              </a:ext>
            </a:extLst>
          </p:cNvPr>
          <p:cNvSpPr txBox="1"/>
          <p:nvPr/>
        </p:nvSpPr>
        <p:spPr>
          <a:xfrm>
            <a:off x="1414515" y="1794552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7819A-82DD-4E44-A870-AF63BC013BD6}"/>
              </a:ext>
            </a:extLst>
          </p:cNvPr>
          <p:cNvSpPr txBox="1"/>
          <p:nvPr/>
        </p:nvSpPr>
        <p:spPr>
          <a:xfrm>
            <a:off x="4725591" y="3812164"/>
            <a:ext cx="8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8EE3A-6E02-42B8-8026-6E106D9E616B}"/>
              </a:ext>
            </a:extLst>
          </p:cNvPr>
          <p:cNvSpPr txBox="1"/>
          <p:nvPr/>
        </p:nvSpPr>
        <p:spPr>
          <a:xfrm>
            <a:off x="4963933" y="3066038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 million coin limit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FBF95A-3140-434B-B311-B0AD6ADF1102}"/>
              </a:ext>
            </a:extLst>
          </p:cNvPr>
          <p:cNvCxnSpPr>
            <a:cxnSpLocks/>
          </p:cNvCxnSpPr>
          <p:nvPr/>
        </p:nvCxnSpPr>
        <p:spPr>
          <a:xfrm flipH="1">
            <a:off x="4057309" y="3231417"/>
            <a:ext cx="935833" cy="527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4E0E89-2F15-4251-B08F-E736892F0FEE}"/>
              </a:ext>
            </a:extLst>
          </p:cNvPr>
          <p:cNvCxnSpPr>
            <a:cxnSpLocks/>
          </p:cNvCxnSpPr>
          <p:nvPr/>
        </p:nvCxnSpPr>
        <p:spPr>
          <a:xfrm flipH="1">
            <a:off x="3889088" y="2803189"/>
            <a:ext cx="1113864" cy="755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50A037-8B25-42E0-9AB8-C3243D005BBD}"/>
              </a:ext>
            </a:extLst>
          </p:cNvPr>
          <p:cNvSpPr txBox="1"/>
          <p:nvPr/>
        </p:nvSpPr>
        <p:spPr>
          <a:xfrm>
            <a:off x="5041972" y="2449305"/>
            <a:ext cx="1951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fork activated a long time ago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0920A-9D26-4379-A301-E636FA15AA59}"/>
              </a:ext>
            </a:extLst>
          </p:cNvPr>
          <p:cNvSpPr txBox="1"/>
          <p:nvPr/>
        </p:nvSpPr>
        <p:spPr>
          <a:xfrm>
            <a:off x="3385993" y="1724463"/>
            <a:ext cx="273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fork, not yet activated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31BC81-B32E-4DC4-BE84-8E175ACCB5D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456423" y="1909129"/>
            <a:ext cx="929570" cy="54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236CA-1722-4DF6-ADBF-A6F758939124}"/>
              </a:ext>
            </a:extLst>
          </p:cNvPr>
          <p:cNvSpPr/>
          <p:nvPr/>
        </p:nvSpPr>
        <p:spPr>
          <a:xfrm>
            <a:off x="8544268" y="5453881"/>
            <a:ext cx="3231650" cy="9870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 extension block – pretty secure, but </a:t>
            </a:r>
            <a:r>
              <a:rPr lang="en-US" b="1" i="1" dirty="0"/>
              <a:t>one way </a:t>
            </a:r>
            <a:r>
              <a:rPr lang="en-US" i="1" dirty="0"/>
              <a:t>– </a:t>
            </a:r>
            <a:r>
              <a:rPr lang="en-US" dirty="0"/>
              <a:t>not pegged and thus not as </a:t>
            </a:r>
            <a:r>
              <a:rPr lang="en-US" i="1" dirty="0"/>
              <a:t>useful.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E570BD8-C360-40F8-9996-924C283481FD}"/>
              </a:ext>
            </a:extLst>
          </p:cNvPr>
          <p:cNvSpPr/>
          <p:nvPr/>
        </p:nvSpPr>
        <p:spPr>
          <a:xfrm>
            <a:off x="1987153" y="2356903"/>
            <a:ext cx="2112121" cy="1491612"/>
          </a:xfrm>
          <a:custGeom>
            <a:avLst/>
            <a:gdLst>
              <a:gd name="connsiteX0" fmla="*/ 0 w 2112121"/>
              <a:gd name="connsiteY0" fmla="*/ 1466850 h 1676494"/>
              <a:gd name="connsiteX1" fmla="*/ 1819275 w 2112121"/>
              <a:gd name="connsiteY1" fmla="*/ 1552575 h 1676494"/>
              <a:gd name="connsiteX2" fmla="*/ 2085975 w 2112121"/>
              <a:gd name="connsiteY2" fmla="*/ 0 h 167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2121" h="1676494">
                <a:moveTo>
                  <a:pt x="0" y="1466850"/>
                </a:moveTo>
                <a:cubicBezTo>
                  <a:pt x="735806" y="1631950"/>
                  <a:pt x="1471613" y="1797050"/>
                  <a:pt x="1819275" y="1552575"/>
                </a:cubicBezTo>
                <a:cubicBezTo>
                  <a:pt x="2166938" y="1308100"/>
                  <a:pt x="2126456" y="654050"/>
                  <a:pt x="2085975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ADBF4-6483-42A9-8538-72FE645D3551}"/>
              </a:ext>
            </a:extLst>
          </p:cNvPr>
          <p:cNvSpPr/>
          <p:nvPr/>
        </p:nvSpPr>
        <p:spPr>
          <a:xfrm>
            <a:off x="5978634" y="1035612"/>
            <a:ext cx="4573635" cy="34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B figured out </a:t>
            </a:r>
            <a:r>
              <a:rPr lang="en-US" i="1" u="sng" dirty="0"/>
              <a:t>a lot</a:t>
            </a:r>
            <a:r>
              <a:rPr lang="en-US" i="1" dirty="0"/>
              <a:t> </a:t>
            </a:r>
            <a:r>
              <a:rPr lang="en-US" dirty="0"/>
              <a:t>of this back in 2014</a:t>
            </a:r>
            <a:endParaRPr lang="en-US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87DE2D-A647-43D6-9C14-AD484756C2A7}"/>
              </a:ext>
            </a:extLst>
          </p:cNvPr>
          <p:cNvSpPr/>
          <p:nvPr/>
        </p:nvSpPr>
        <p:spPr>
          <a:xfrm>
            <a:off x="2283024" y="2449305"/>
            <a:ext cx="131512" cy="162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A61D11-6B93-4AC5-9B6F-71C9C9A19494}"/>
              </a:ext>
            </a:extLst>
          </p:cNvPr>
          <p:cNvSpPr/>
          <p:nvPr/>
        </p:nvSpPr>
        <p:spPr>
          <a:xfrm>
            <a:off x="3667091" y="3575057"/>
            <a:ext cx="131512" cy="162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29B65-D5B4-4863-8354-7EBD9BBCEF3C}"/>
              </a:ext>
            </a:extLst>
          </p:cNvPr>
          <p:cNvSpPr/>
          <p:nvPr/>
        </p:nvSpPr>
        <p:spPr>
          <a:xfrm>
            <a:off x="3882308" y="3737410"/>
            <a:ext cx="131512" cy="162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15588-D8A0-49AF-A32F-68203C957726}"/>
              </a:ext>
            </a:extLst>
          </p:cNvPr>
          <p:cNvSpPr txBox="1"/>
          <p:nvPr/>
        </p:nvSpPr>
        <p:spPr>
          <a:xfrm>
            <a:off x="1406213" y="3071134"/>
            <a:ext cx="1666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evolution of </a:t>
            </a:r>
            <a:r>
              <a:rPr lang="en-US" sz="1600" i="1" dirty="0" err="1">
                <a:solidFill>
                  <a:srgbClr val="FF0000"/>
                </a:solidFill>
              </a:rPr>
              <a:t>ext</a:t>
            </a:r>
            <a:r>
              <a:rPr lang="en-US" sz="1600" i="1" dirty="0">
                <a:solidFill>
                  <a:srgbClr val="FF0000"/>
                </a:solidFill>
              </a:rPr>
              <a:t>-block design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7E75BD-A924-49F7-A1E9-B32F267B7CB3}"/>
              </a:ext>
            </a:extLst>
          </p:cNvPr>
          <p:cNvSpPr/>
          <p:nvPr/>
        </p:nvSpPr>
        <p:spPr>
          <a:xfrm>
            <a:off x="8544268" y="4522208"/>
            <a:ext cx="3231650" cy="683973"/>
          </a:xfrm>
          <a:prstGeom prst="round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Mandatory extension block </a:t>
            </a:r>
            <a:r>
              <a:rPr lang="en-US" b="1" i="1" u="sng" dirty="0">
                <a:solidFill>
                  <a:schemeClr val="tx1"/>
                </a:solidFill>
              </a:rPr>
              <a:t>requires you to know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14160-4A6C-42CB-9AFA-2092C28C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5611-10EA-42BF-A576-64A9C983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36" y="188796"/>
            <a:ext cx="10515600" cy="1325563"/>
          </a:xfrm>
        </p:spPr>
        <p:txBody>
          <a:bodyPr/>
          <a:lstStyle/>
          <a:p>
            <a:r>
              <a:rPr lang="en-US" dirty="0"/>
              <a:t>Dr. B – Extension Block vs Drivechain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4D8AE-7497-462B-9385-845727E7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3" y="1322507"/>
            <a:ext cx="8043034" cy="23901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46BAB2-476A-4FFE-9A28-08CF512D21F2}"/>
              </a:ext>
            </a:extLst>
          </p:cNvPr>
          <p:cNvCxnSpPr/>
          <p:nvPr/>
        </p:nvCxnSpPr>
        <p:spPr>
          <a:xfrm>
            <a:off x="2884576" y="4421864"/>
            <a:ext cx="0" cy="18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088A68-5277-4E0D-9B9F-82E19D4E7F18}"/>
              </a:ext>
            </a:extLst>
          </p:cNvPr>
          <p:cNvCxnSpPr/>
          <p:nvPr/>
        </p:nvCxnSpPr>
        <p:spPr>
          <a:xfrm>
            <a:off x="2884576" y="6303051"/>
            <a:ext cx="2738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4EB28-FC25-4943-B775-BC3CB7CF2F93}"/>
              </a:ext>
            </a:extLst>
          </p:cNvPr>
          <p:cNvCxnSpPr/>
          <p:nvPr/>
        </p:nvCxnSpPr>
        <p:spPr>
          <a:xfrm>
            <a:off x="3195330" y="4733213"/>
            <a:ext cx="1746646" cy="142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AB6891-8706-4BAF-84F8-C38213A48866}"/>
              </a:ext>
            </a:extLst>
          </p:cNvPr>
          <p:cNvSpPr txBox="1"/>
          <p:nvPr/>
        </p:nvSpPr>
        <p:spPr>
          <a:xfrm>
            <a:off x="5713500" y="6118385"/>
            <a:ext cx="8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secure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98D2AF-91AB-40C6-85C7-30DE6096E3FB}"/>
              </a:ext>
            </a:extLst>
          </p:cNvPr>
          <p:cNvSpPr/>
          <p:nvPr/>
        </p:nvSpPr>
        <p:spPr>
          <a:xfrm>
            <a:off x="3138677" y="4421864"/>
            <a:ext cx="1859952" cy="1428912"/>
          </a:xfrm>
          <a:custGeom>
            <a:avLst/>
            <a:gdLst>
              <a:gd name="connsiteX0" fmla="*/ 0 w 2112121"/>
              <a:gd name="connsiteY0" fmla="*/ 1466850 h 1676494"/>
              <a:gd name="connsiteX1" fmla="*/ 1819275 w 2112121"/>
              <a:gd name="connsiteY1" fmla="*/ 1552575 h 1676494"/>
              <a:gd name="connsiteX2" fmla="*/ 2085975 w 2112121"/>
              <a:gd name="connsiteY2" fmla="*/ 0 h 1676494"/>
              <a:gd name="connsiteX0" fmla="*/ 0 w 2086709"/>
              <a:gd name="connsiteY0" fmla="*/ 1602516 h 1615304"/>
              <a:gd name="connsiteX1" fmla="*/ 133350 w 2086709"/>
              <a:gd name="connsiteY1" fmla="*/ 39579 h 1615304"/>
              <a:gd name="connsiteX2" fmla="*/ 2085975 w 2086709"/>
              <a:gd name="connsiteY2" fmla="*/ 135666 h 1615304"/>
              <a:gd name="connsiteX0" fmla="*/ 141199 w 2008817"/>
              <a:gd name="connsiteY0" fmla="*/ 1446126 h 1459999"/>
              <a:gd name="connsiteX1" fmla="*/ 55474 w 2008817"/>
              <a:gd name="connsiteY1" fmla="*/ 33068 h 1459999"/>
              <a:gd name="connsiteX2" fmla="*/ 2008099 w 2008817"/>
              <a:gd name="connsiteY2" fmla="*/ 129155 h 1459999"/>
              <a:gd name="connsiteX0" fmla="*/ 222538 w 2090156"/>
              <a:gd name="connsiteY0" fmla="*/ 1446126 h 1446126"/>
              <a:gd name="connsiteX1" fmla="*/ 136813 w 2090156"/>
              <a:gd name="connsiteY1" fmla="*/ 33068 h 1446126"/>
              <a:gd name="connsiteX2" fmla="*/ 2089438 w 2090156"/>
              <a:gd name="connsiteY2" fmla="*/ 129155 h 1446126"/>
              <a:gd name="connsiteX0" fmla="*/ 28938 w 1896803"/>
              <a:gd name="connsiteY0" fmla="*/ 1316971 h 1316971"/>
              <a:gd name="connsiteX1" fmla="*/ 381363 w 1896803"/>
              <a:gd name="connsiteY1" fmla="*/ 257197 h 1316971"/>
              <a:gd name="connsiteX2" fmla="*/ 1895838 w 1896803"/>
              <a:gd name="connsiteY2" fmla="*/ 0 h 1316971"/>
              <a:gd name="connsiteX0" fmla="*/ 31394 w 2032532"/>
              <a:gd name="connsiteY0" fmla="*/ 1606022 h 1606022"/>
              <a:gd name="connsiteX1" fmla="*/ 383819 w 2032532"/>
              <a:gd name="connsiteY1" fmla="*/ 546248 h 1606022"/>
              <a:gd name="connsiteX2" fmla="*/ 2031644 w 2032532"/>
              <a:gd name="connsiteY2" fmla="*/ 0 h 1606022"/>
              <a:gd name="connsiteX0" fmla="*/ 31394 w 2031644"/>
              <a:gd name="connsiteY0" fmla="*/ 1606022 h 1606022"/>
              <a:gd name="connsiteX1" fmla="*/ 383819 w 2031644"/>
              <a:gd name="connsiteY1" fmla="*/ 546248 h 1606022"/>
              <a:gd name="connsiteX2" fmla="*/ 2031644 w 2031644"/>
              <a:gd name="connsiteY2" fmla="*/ 0 h 1606022"/>
              <a:gd name="connsiteX0" fmla="*/ 0 w 2000250"/>
              <a:gd name="connsiteY0" fmla="*/ 1606022 h 1606022"/>
              <a:gd name="connsiteX1" fmla="*/ 352425 w 2000250"/>
              <a:gd name="connsiteY1" fmla="*/ 546248 h 1606022"/>
              <a:gd name="connsiteX2" fmla="*/ 2000250 w 2000250"/>
              <a:gd name="connsiteY2" fmla="*/ 0 h 160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0" h="1606022">
                <a:moveTo>
                  <a:pt x="0" y="1606022"/>
                </a:moveTo>
                <a:cubicBezTo>
                  <a:pt x="9566" y="1171608"/>
                  <a:pt x="19050" y="813918"/>
                  <a:pt x="352425" y="546248"/>
                </a:cubicBezTo>
                <a:cubicBezTo>
                  <a:pt x="685800" y="278578"/>
                  <a:pt x="1012031" y="65242"/>
                  <a:pt x="200025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B976D-3EF7-4E23-9E4D-89C350411864}"/>
              </a:ext>
            </a:extLst>
          </p:cNvPr>
          <p:cNvSpPr txBox="1"/>
          <p:nvPr/>
        </p:nvSpPr>
        <p:spPr>
          <a:xfrm>
            <a:off x="2392742" y="4062735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9EEF1-BED5-4215-8D08-10D79E4488A3}"/>
              </a:ext>
            </a:extLst>
          </p:cNvPr>
          <p:cNvSpPr txBox="1"/>
          <p:nvPr/>
        </p:nvSpPr>
        <p:spPr>
          <a:xfrm>
            <a:off x="673044" y="5362457"/>
            <a:ext cx="2056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</a:rPr>
              <a:t>evolution of drivechain – emphasizing opt-in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58DC2DA-7CC1-4009-A7A2-C07AD5865FFC}"/>
              </a:ext>
            </a:extLst>
          </p:cNvPr>
          <p:cNvSpPr/>
          <p:nvPr/>
        </p:nvSpPr>
        <p:spPr>
          <a:xfrm>
            <a:off x="2107818" y="4571453"/>
            <a:ext cx="692876" cy="116227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791A9AB4-4FDA-48D5-AB9E-397211691C75}"/>
              </a:ext>
            </a:extLst>
          </p:cNvPr>
          <p:cNvSpPr/>
          <p:nvPr/>
        </p:nvSpPr>
        <p:spPr>
          <a:xfrm rot="5400000">
            <a:off x="4424414" y="3504311"/>
            <a:ext cx="352177" cy="146452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47066-D026-4C85-9815-BED671E44D79}"/>
              </a:ext>
            </a:extLst>
          </p:cNvPr>
          <p:cNvSpPr txBox="1"/>
          <p:nvPr/>
        </p:nvSpPr>
        <p:spPr>
          <a:xfrm>
            <a:off x="4569949" y="4468100"/>
            <a:ext cx="176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</a:rPr>
              <a:t>then, do what we can for security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BF9B5D-55EF-4C3C-A983-479D2BE7F2FE}"/>
              </a:ext>
            </a:extLst>
          </p:cNvPr>
          <p:cNvSpPr/>
          <p:nvPr/>
        </p:nvSpPr>
        <p:spPr>
          <a:xfrm>
            <a:off x="1291801" y="2859186"/>
            <a:ext cx="2324910" cy="386148"/>
          </a:xfrm>
          <a:prstGeom prst="roundRect">
            <a:avLst/>
          </a:prstGeom>
          <a:noFill/>
          <a:ln w="101600">
            <a:solidFill>
              <a:srgbClr val="00B05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2CC43D-0533-45F9-8460-C91B363C8F6C}"/>
              </a:ext>
            </a:extLst>
          </p:cNvPr>
          <p:cNvSpPr/>
          <p:nvPr/>
        </p:nvSpPr>
        <p:spPr>
          <a:xfrm>
            <a:off x="8731045" y="2052266"/>
            <a:ext cx="3239730" cy="1074392"/>
          </a:xfrm>
          <a:prstGeom prst="round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Drivechain</a:t>
            </a:r>
            <a:r>
              <a:rPr lang="en-US" dirty="0">
                <a:solidFill>
                  <a:schemeClr val="tx1"/>
                </a:solidFill>
              </a:rPr>
              <a:t>: mandatory trivialities (for miners). Optional everything (for users).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B62EFF-735B-4817-8522-CB6F1847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73" y="3885766"/>
            <a:ext cx="4517503" cy="2501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7C540-23F7-4CC2-8216-E7CEF1B4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1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5611-10EA-42BF-A576-64A9C983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36" y="188796"/>
            <a:ext cx="10515600" cy="1325563"/>
          </a:xfrm>
        </p:spPr>
        <p:txBody>
          <a:bodyPr/>
          <a:lstStyle/>
          <a:p>
            <a:r>
              <a:rPr lang="en-US" dirty="0"/>
              <a:t>Dr. B – Extension Block vs Drivechain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4D8AE-7497-462B-9385-845727E7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3" y="1322507"/>
            <a:ext cx="8043034" cy="23901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46BAB2-476A-4FFE-9A28-08CF512D21F2}"/>
              </a:ext>
            </a:extLst>
          </p:cNvPr>
          <p:cNvCxnSpPr/>
          <p:nvPr/>
        </p:nvCxnSpPr>
        <p:spPr>
          <a:xfrm>
            <a:off x="2884576" y="4421864"/>
            <a:ext cx="0" cy="18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088A68-5277-4E0D-9B9F-82E19D4E7F18}"/>
              </a:ext>
            </a:extLst>
          </p:cNvPr>
          <p:cNvCxnSpPr/>
          <p:nvPr/>
        </p:nvCxnSpPr>
        <p:spPr>
          <a:xfrm>
            <a:off x="2884576" y="6303051"/>
            <a:ext cx="2738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4EB28-FC25-4943-B775-BC3CB7CF2F93}"/>
              </a:ext>
            </a:extLst>
          </p:cNvPr>
          <p:cNvCxnSpPr/>
          <p:nvPr/>
        </p:nvCxnSpPr>
        <p:spPr>
          <a:xfrm>
            <a:off x="3195330" y="4733213"/>
            <a:ext cx="1746646" cy="142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AB6891-8706-4BAF-84F8-C38213A48866}"/>
              </a:ext>
            </a:extLst>
          </p:cNvPr>
          <p:cNvSpPr txBox="1"/>
          <p:nvPr/>
        </p:nvSpPr>
        <p:spPr>
          <a:xfrm>
            <a:off x="5713500" y="6118385"/>
            <a:ext cx="8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secure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B98D2AF-91AB-40C6-85C7-30DE6096E3FB}"/>
              </a:ext>
            </a:extLst>
          </p:cNvPr>
          <p:cNvSpPr/>
          <p:nvPr/>
        </p:nvSpPr>
        <p:spPr>
          <a:xfrm>
            <a:off x="3138677" y="4421864"/>
            <a:ext cx="1859952" cy="1428912"/>
          </a:xfrm>
          <a:custGeom>
            <a:avLst/>
            <a:gdLst>
              <a:gd name="connsiteX0" fmla="*/ 0 w 2112121"/>
              <a:gd name="connsiteY0" fmla="*/ 1466850 h 1676494"/>
              <a:gd name="connsiteX1" fmla="*/ 1819275 w 2112121"/>
              <a:gd name="connsiteY1" fmla="*/ 1552575 h 1676494"/>
              <a:gd name="connsiteX2" fmla="*/ 2085975 w 2112121"/>
              <a:gd name="connsiteY2" fmla="*/ 0 h 1676494"/>
              <a:gd name="connsiteX0" fmla="*/ 0 w 2086709"/>
              <a:gd name="connsiteY0" fmla="*/ 1602516 h 1615304"/>
              <a:gd name="connsiteX1" fmla="*/ 133350 w 2086709"/>
              <a:gd name="connsiteY1" fmla="*/ 39579 h 1615304"/>
              <a:gd name="connsiteX2" fmla="*/ 2085975 w 2086709"/>
              <a:gd name="connsiteY2" fmla="*/ 135666 h 1615304"/>
              <a:gd name="connsiteX0" fmla="*/ 141199 w 2008817"/>
              <a:gd name="connsiteY0" fmla="*/ 1446126 h 1459999"/>
              <a:gd name="connsiteX1" fmla="*/ 55474 w 2008817"/>
              <a:gd name="connsiteY1" fmla="*/ 33068 h 1459999"/>
              <a:gd name="connsiteX2" fmla="*/ 2008099 w 2008817"/>
              <a:gd name="connsiteY2" fmla="*/ 129155 h 1459999"/>
              <a:gd name="connsiteX0" fmla="*/ 222538 w 2090156"/>
              <a:gd name="connsiteY0" fmla="*/ 1446126 h 1446126"/>
              <a:gd name="connsiteX1" fmla="*/ 136813 w 2090156"/>
              <a:gd name="connsiteY1" fmla="*/ 33068 h 1446126"/>
              <a:gd name="connsiteX2" fmla="*/ 2089438 w 2090156"/>
              <a:gd name="connsiteY2" fmla="*/ 129155 h 1446126"/>
              <a:gd name="connsiteX0" fmla="*/ 28938 w 1896803"/>
              <a:gd name="connsiteY0" fmla="*/ 1316971 h 1316971"/>
              <a:gd name="connsiteX1" fmla="*/ 381363 w 1896803"/>
              <a:gd name="connsiteY1" fmla="*/ 257197 h 1316971"/>
              <a:gd name="connsiteX2" fmla="*/ 1895838 w 1896803"/>
              <a:gd name="connsiteY2" fmla="*/ 0 h 1316971"/>
              <a:gd name="connsiteX0" fmla="*/ 31394 w 2032532"/>
              <a:gd name="connsiteY0" fmla="*/ 1606022 h 1606022"/>
              <a:gd name="connsiteX1" fmla="*/ 383819 w 2032532"/>
              <a:gd name="connsiteY1" fmla="*/ 546248 h 1606022"/>
              <a:gd name="connsiteX2" fmla="*/ 2031644 w 2032532"/>
              <a:gd name="connsiteY2" fmla="*/ 0 h 1606022"/>
              <a:gd name="connsiteX0" fmla="*/ 31394 w 2031644"/>
              <a:gd name="connsiteY0" fmla="*/ 1606022 h 1606022"/>
              <a:gd name="connsiteX1" fmla="*/ 383819 w 2031644"/>
              <a:gd name="connsiteY1" fmla="*/ 546248 h 1606022"/>
              <a:gd name="connsiteX2" fmla="*/ 2031644 w 2031644"/>
              <a:gd name="connsiteY2" fmla="*/ 0 h 1606022"/>
              <a:gd name="connsiteX0" fmla="*/ 0 w 2000250"/>
              <a:gd name="connsiteY0" fmla="*/ 1606022 h 1606022"/>
              <a:gd name="connsiteX1" fmla="*/ 352425 w 2000250"/>
              <a:gd name="connsiteY1" fmla="*/ 546248 h 1606022"/>
              <a:gd name="connsiteX2" fmla="*/ 2000250 w 2000250"/>
              <a:gd name="connsiteY2" fmla="*/ 0 h 160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0" h="1606022">
                <a:moveTo>
                  <a:pt x="0" y="1606022"/>
                </a:moveTo>
                <a:cubicBezTo>
                  <a:pt x="9566" y="1171608"/>
                  <a:pt x="19050" y="813918"/>
                  <a:pt x="352425" y="546248"/>
                </a:cubicBezTo>
                <a:cubicBezTo>
                  <a:pt x="685800" y="278578"/>
                  <a:pt x="1012031" y="65242"/>
                  <a:pt x="200025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B976D-3EF7-4E23-9E4D-89C350411864}"/>
              </a:ext>
            </a:extLst>
          </p:cNvPr>
          <p:cNvSpPr txBox="1"/>
          <p:nvPr/>
        </p:nvSpPr>
        <p:spPr>
          <a:xfrm>
            <a:off x="2392742" y="4062735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9EEF1-BED5-4215-8D08-10D79E4488A3}"/>
              </a:ext>
            </a:extLst>
          </p:cNvPr>
          <p:cNvSpPr txBox="1"/>
          <p:nvPr/>
        </p:nvSpPr>
        <p:spPr>
          <a:xfrm>
            <a:off x="673044" y="5362457"/>
            <a:ext cx="2056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</a:rPr>
              <a:t>evolution of drivechain – emphasizing opt-in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58DC2DA-7CC1-4009-A7A2-C07AD5865FFC}"/>
              </a:ext>
            </a:extLst>
          </p:cNvPr>
          <p:cNvSpPr/>
          <p:nvPr/>
        </p:nvSpPr>
        <p:spPr>
          <a:xfrm>
            <a:off x="2107818" y="4571453"/>
            <a:ext cx="692876" cy="1162278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791A9AB4-4FDA-48D5-AB9E-397211691C75}"/>
              </a:ext>
            </a:extLst>
          </p:cNvPr>
          <p:cNvSpPr/>
          <p:nvPr/>
        </p:nvSpPr>
        <p:spPr>
          <a:xfrm rot="5400000">
            <a:off x="4424414" y="3504311"/>
            <a:ext cx="352177" cy="146452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47066-D026-4C85-9815-BED671E44D79}"/>
              </a:ext>
            </a:extLst>
          </p:cNvPr>
          <p:cNvSpPr txBox="1"/>
          <p:nvPr/>
        </p:nvSpPr>
        <p:spPr>
          <a:xfrm>
            <a:off x="4569949" y="4468100"/>
            <a:ext cx="1768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</a:rPr>
              <a:t>then, do what we can for security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BF9B5D-55EF-4C3C-A983-479D2BE7F2FE}"/>
              </a:ext>
            </a:extLst>
          </p:cNvPr>
          <p:cNvSpPr/>
          <p:nvPr/>
        </p:nvSpPr>
        <p:spPr>
          <a:xfrm>
            <a:off x="1291801" y="2859186"/>
            <a:ext cx="2324910" cy="386148"/>
          </a:xfrm>
          <a:prstGeom prst="roundRect">
            <a:avLst/>
          </a:prstGeom>
          <a:noFill/>
          <a:ln w="101600">
            <a:solidFill>
              <a:srgbClr val="00B05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F2CC43D-0533-45F9-8460-C91B363C8F6C}"/>
              </a:ext>
            </a:extLst>
          </p:cNvPr>
          <p:cNvSpPr/>
          <p:nvPr/>
        </p:nvSpPr>
        <p:spPr>
          <a:xfrm>
            <a:off x="8731045" y="2052266"/>
            <a:ext cx="3239730" cy="1074392"/>
          </a:xfrm>
          <a:prstGeom prst="roundRect">
            <a:avLst/>
          </a:prstGeom>
          <a:solidFill>
            <a:srgbClr val="F4AA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Drivechain</a:t>
            </a:r>
            <a:r>
              <a:rPr lang="en-US" dirty="0">
                <a:solidFill>
                  <a:schemeClr val="tx1"/>
                </a:solidFill>
              </a:rPr>
              <a:t>: mandatory trivialities (for miners). Optional everything (for users).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B62EFF-735B-4817-8522-CB6F1847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73" y="3885766"/>
            <a:ext cx="4517503" cy="2501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FA069-8E2B-4912-AFC4-567F91FC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06" y="1052924"/>
            <a:ext cx="8144339" cy="506202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A3566B-AACE-4207-9016-99FF0211C5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517"/>
          <a:stretch/>
        </p:blipFill>
        <p:spPr>
          <a:xfrm>
            <a:off x="4154404" y="5556298"/>
            <a:ext cx="1487363" cy="464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6EFEE9-F14C-4652-84C2-7BEC5D15A8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18"/>
          <a:stretch/>
        </p:blipFill>
        <p:spPr>
          <a:xfrm>
            <a:off x="8510385" y="1276350"/>
            <a:ext cx="3334961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5614157-253F-49D6-9E33-79D80C295555}"/>
              </a:ext>
            </a:extLst>
          </p:cNvPr>
          <p:cNvSpPr/>
          <p:nvPr/>
        </p:nvSpPr>
        <p:spPr>
          <a:xfrm>
            <a:off x="2456081" y="6075218"/>
            <a:ext cx="5934061" cy="515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Liked by Giacomo </a:t>
            </a:r>
            <a:r>
              <a:rPr lang="en-US" sz="2400" dirty="0" err="1"/>
              <a:t>Zucco</a:t>
            </a:r>
            <a:r>
              <a:rPr lang="en-US" sz="2400" dirty="0"/>
              <a:t>, CEO Blockchainlab.it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E3D30-C5A1-44DC-9F28-5A54551A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7AB0-6690-44C5-B5CF-93C999D4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30490"/>
            <a:ext cx="5427775" cy="6397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7BBE8D-F743-4EC3-8036-DC10AD6E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6" y="361950"/>
            <a:ext cx="5610225" cy="613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8F4A4C-5895-4CCC-BC7E-1C0402B42BD9}"/>
              </a:ext>
            </a:extLst>
          </p:cNvPr>
          <p:cNvSpPr/>
          <p:nvPr/>
        </p:nvSpPr>
        <p:spPr>
          <a:xfrm>
            <a:off x="1377243" y="3161531"/>
            <a:ext cx="6965245" cy="142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“DC allows users to choose to make a certain gamble: the </a:t>
            </a:r>
            <a:r>
              <a:rPr lang="en-US" sz="2000" b="1" dirty="0">
                <a:solidFill>
                  <a:srgbClr val="C00000"/>
                </a:solidFill>
              </a:rPr>
              <a:t>risk</a:t>
            </a:r>
            <a:r>
              <a:rPr lang="en-US" dirty="0"/>
              <a:t> is that </a:t>
            </a:r>
            <a:r>
              <a:rPr lang="en-US" dirty="0">
                <a:solidFill>
                  <a:srgbClr val="FF9999"/>
                </a:solidFill>
              </a:rPr>
              <a:t>I [Paul Sztorc] am correct about a given miner-strategy being objectively the most profitable</a:t>
            </a:r>
            <a:r>
              <a:rPr lang="en-US" dirty="0">
                <a:solidFill>
                  <a:schemeClr val="bg1"/>
                </a:solidFill>
              </a:rPr>
              <a:t>, the </a:t>
            </a:r>
            <a:r>
              <a:rPr lang="en-US" sz="2000" dirty="0">
                <a:solidFill>
                  <a:srgbClr val="00B050"/>
                </a:solidFill>
              </a:rPr>
              <a:t>reward </a:t>
            </a:r>
            <a:r>
              <a:rPr lang="en-US" dirty="0"/>
              <a:t>is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unlimited technical flexibility without the need to bother everyone else </a:t>
            </a:r>
            <a:r>
              <a:rPr lang="en-US" dirty="0"/>
              <a:t>(with a hard fork)”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CA4D2C-2E78-4556-9CC2-FEA5F32EE47B}"/>
              </a:ext>
            </a:extLst>
          </p:cNvPr>
          <p:cNvSpPr/>
          <p:nvPr/>
        </p:nvSpPr>
        <p:spPr>
          <a:xfrm>
            <a:off x="2119577" y="1380190"/>
            <a:ext cx="4362978" cy="4997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“Drivechain gives miners more power”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3966D-4644-4E80-AE59-530911FEBCB0}"/>
              </a:ext>
            </a:extLst>
          </p:cNvPr>
          <p:cNvSpPr/>
          <p:nvPr/>
        </p:nvSpPr>
        <p:spPr>
          <a:xfrm>
            <a:off x="1715911" y="4958221"/>
            <a:ext cx="4501533" cy="945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“Letting users gamble that a mining-policy is objectively the most profitable” -- Indistinguishable from the Lightning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487240-45DC-45ED-AD79-D9E9E05E3796}"/>
              </a:ext>
            </a:extLst>
          </p:cNvPr>
          <p:cNvSpPr/>
          <p:nvPr/>
        </p:nvSpPr>
        <p:spPr>
          <a:xfrm>
            <a:off x="4227515" y="1996219"/>
            <a:ext cx="2215355" cy="49976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“Optionality” Criterion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06B00-89BF-4BF0-8306-CBAC4D70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58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10-4858-4790-9631-A7CFC393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Misunderstood from Both Sides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D982A-49F1-44A7-B208-4B880047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56" y="1597906"/>
            <a:ext cx="7357210" cy="4401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Image result for dwight false">
            <a:extLst>
              <a:ext uri="{FF2B5EF4-FFF2-40B4-BE49-F238E27FC236}">
                <a16:creationId xmlns:a16="http://schemas.microsoft.com/office/drawing/2014/main" id="{62822D73-2C70-4EEB-B572-35799AA2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28" y="2038173"/>
            <a:ext cx="2838450" cy="2952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57A730-33E7-4D45-933C-1685EF00FC11}"/>
              </a:ext>
            </a:extLst>
          </p:cNvPr>
          <p:cNvSpPr/>
          <p:nvPr/>
        </p:nvSpPr>
        <p:spPr>
          <a:xfrm>
            <a:off x="2604586" y="4733352"/>
            <a:ext cx="5934061" cy="515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Liked by Giacomo </a:t>
            </a:r>
            <a:r>
              <a:rPr lang="en-US" sz="2400" dirty="0" err="1"/>
              <a:t>Zucco</a:t>
            </a:r>
            <a:r>
              <a:rPr lang="en-US" sz="2400" dirty="0"/>
              <a:t>, CEO Blockchainlab.it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285C8E-23DB-43A9-9E9E-004A8CD40A41}"/>
              </a:ext>
            </a:extLst>
          </p:cNvPr>
          <p:cNvSpPr/>
          <p:nvPr/>
        </p:nvSpPr>
        <p:spPr>
          <a:xfrm>
            <a:off x="7947379" y="5510212"/>
            <a:ext cx="2475116" cy="721255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Alp prefers it to be Optional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9D02F-A5A8-4A79-8E38-BD97AD4765B6}"/>
              </a:ext>
            </a:extLst>
          </p:cNvPr>
          <p:cNvSpPr/>
          <p:nvPr/>
        </p:nvSpPr>
        <p:spPr>
          <a:xfrm>
            <a:off x="7008476" y="6334742"/>
            <a:ext cx="3891320" cy="361422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…even though it already is.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0ABFC-D78E-4FF5-8A10-C5281F2E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49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42543-F8B1-4BF4-B546-A64C839E8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51" b="50000"/>
          <a:stretch/>
        </p:blipFill>
        <p:spPr>
          <a:xfrm>
            <a:off x="1106278" y="2487587"/>
            <a:ext cx="9567304" cy="1689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58431D-6085-41DB-B07B-9CEC9265F1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Misunderstood from Both Sides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08E4E-647A-4AF6-86EF-2D4EA359E2C6}"/>
              </a:ext>
            </a:extLst>
          </p:cNvPr>
          <p:cNvSpPr/>
          <p:nvPr/>
        </p:nvSpPr>
        <p:spPr>
          <a:xfrm>
            <a:off x="7539054" y="4629061"/>
            <a:ext cx="4314280" cy="7212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MrHodl</a:t>
            </a:r>
            <a:r>
              <a:rPr lang="en-US" sz="2400" dirty="0"/>
              <a:t> prefers it to be Mandatory (ie, node-secured)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F4303D-0B1C-449C-B81B-48FC891CD337}"/>
              </a:ext>
            </a:extLst>
          </p:cNvPr>
          <p:cNvSpPr/>
          <p:nvPr/>
        </p:nvSpPr>
        <p:spPr>
          <a:xfrm>
            <a:off x="2122312" y="4402667"/>
            <a:ext cx="4899378" cy="20997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Does he know :</a:t>
            </a:r>
          </a:p>
          <a:p>
            <a:r>
              <a:rPr lang="en-US" sz="2400" dirty="0"/>
              <a:t>* …he disagrees with Todd/ </a:t>
            </a:r>
            <a:r>
              <a:rPr lang="en-US" sz="2400" dirty="0" err="1"/>
              <a:t>Dashjr</a:t>
            </a:r>
            <a:r>
              <a:rPr lang="en-US" sz="2400" dirty="0"/>
              <a:t> / Alp ?</a:t>
            </a:r>
          </a:p>
          <a:p>
            <a:r>
              <a:rPr lang="en-US" sz="2400" dirty="0"/>
              <a:t>* this </a:t>
            </a:r>
            <a:r>
              <a:rPr lang="en-US" sz="2400" dirty="0" err="1"/>
              <a:t>arg</a:t>
            </a:r>
            <a:r>
              <a:rPr lang="en-US" sz="2400" dirty="0"/>
              <a:t> would disqualify ALL sidechain designs 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1A8EA2-A291-4AFA-BF55-0C06B977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61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042543-F8B1-4BF4-B546-A64C839E8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51" b="50000"/>
          <a:stretch/>
        </p:blipFill>
        <p:spPr>
          <a:xfrm>
            <a:off x="1106278" y="2487587"/>
            <a:ext cx="9567304" cy="1689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58431D-6085-41DB-B07B-9CEC9265F19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Misunderstood from Both Sides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08E4E-647A-4AF6-86EF-2D4EA359E2C6}"/>
              </a:ext>
            </a:extLst>
          </p:cNvPr>
          <p:cNvSpPr/>
          <p:nvPr/>
        </p:nvSpPr>
        <p:spPr>
          <a:xfrm>
            <a:off x="7539054" y="4629061"/>
            <a:ext cx="4314280" cy="7212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MrHodl</a:t>
            </a:r>
            <a:r>
              <a:rPr lang="en-US" sz="2400" dirty="0"/>
              <a:t> prefers it to be Mandatory (ie, node-secured)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F4303D-0B1C-449C-B81B-48FC891CD337}"/>
              </a:ext>
            </a:extLst>
          </p:cNvPr>
          <p:cNvSpPr/>
          <p:nvPr/>
        </p:nvSpPr>
        <p:spPr>
          <a:xfrm>
            <a:off x="2122312" y="4402667"/>
            <a:ext cx="4899378" cy="209973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Does he know :</a:t>
            </a:r>
          </a:p>
          <a:p>
            <a:r>
              <a:rPr lang="en-US" sz="2400" dirty="0"/>
              <a:t>* …he disagrees with Todd/ </a:t>
            </a:r>
            <a:r>
              <a:rPr lang="en-US" sz="2400" dirty="0" err="1"/>
              <a:t>Dashjr</a:t>
            </a:r>
            <a:r>
              <a:rPr lang="en-US" sz="2400" dirty="0"/>
              <a:t> / Alp ?</a:t>
            </a:r>
          </a:p>
          <a:p>
            <a:r>
              <a:rPr lang="en-US" sz="2400" dirty="0"/>
              <a:t>* this </a:t>
            </a:r>
            <a:r>
              <a:rPr lang="en-US" sz="2400" dirty="0" err="1"/>
              <a:t>arg</a:t>
            </a:r>
            <a:r>
              <a:rPr lang="en-US" sz="2400" dirty="0"/>
              <a:t> would disqualify ALL sidechain designs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F651C-90DE-4647-84C7-95E90608924F}"/>
              </a:ext>
            </a:extLst>
          </p:cNvPr>
          <p:cNvSpPr/>
          <p:nvPr/>
        </p:nvSpPr>
        <p:spPr>
          <a:xfrm>
            <a:off x="4683927" y="3010278"/>
            <a:ext cx="4899378" cy="4187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sidechains.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A8F15B-C380-4392-ABE1-5B5A9839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86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10-4858-4790-9631-A7CFC393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Crazy </a:t>
            </a:r>
            <a:r>
              <a:rPr lang="en-US" dirty="0" err="1"/>
              <a:t>UsAMUs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30134-DD2A-443B-834B-AD43C40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06550"/>
            <a:ext cx="5724525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9EE3-1FF3-4B2B-97A6-A73BAADD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60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10-4858-4790-9631-A7CFC393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Bizarre </a:t>
            </a:r>
            <a:r>
              <a:rPr lang="en-US" dirty="0" err="1"/>
              <a:t>UsAMUs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30134-DD2A-443B-834B-AD43C40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06550"/>
            <a:ext cx="5724525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B0162-E54E-4EC4-90CA-1C465C0A3BA5}"/>
              </a:ext>
            </a:extLst>
          </p:cNvPr>
          <p:cNvSpPr txBox="1"/>
          <p:nvPr/>
        </p:nvSpPr>
        <p:spPr>
          <a:xfrm>
            <a:off x="9831170" y="1476877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Profit Motive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66DE6-43F5-4566-BAAB-73ADCADAB58B}"/>
              </a:ext>
            </a:extLst>
          </p:cNvPr>
          <p:cNvSpPr txBox="1"/>
          <p:nvPr/>
        </p:nvSpPr>
        <p:spPr>
          <a:xfrm>
            <a:off x="7655236" y="1476877"/>
            <a:ext cx="17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 for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A4688-5CA8-4DDC-A3B3-047A120AA754}"/>
              </a:ext>
            </a:extLst>
          </p:cNvPr>
          <p:cNvSpPr txBox="1"/>
          <p:nvPr/>
        </p:nvSpPr>
        <p:spPr>
          <a:xfrm>
            <a:off x="7675300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EF2DA-EDE1-4F3C-A8B6-5B8D4DE4F85E}"/>
              </a:ext>
            </a:extLst>
          </p:cNvPr>
          <p:cNvSpPr txBox="1"/>
          <p:nvPr/>
        </p:nvSpPr>
        <p:spPr>
          <a:xfrm>
            <a:off x="9628966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63433FF-428C-471F-89BF-A0D861F36119}"/>
              </a:ext>
            </a:extLst>
          </p:cNvPr>
          <p:cNvSpPr/>
          <p:nvPr/>
        </p:nvSpPr>
        <p:spPr>
          <a:xfrm>
            <a:off x="8431186" y="1923711"/>
            <a:ext cx="349956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BB239BD-98CB-44F6-B1AE-ACA95FEE5792}"/>
              </a:ext>
            </a:extLst>
          </p:cNvPr>
          <p:cNvSpPr/>
          <p:nvPr/>
        </p:nvSpPr>
        <p:spPr>
          <a:xfrm>
            <a:off x="10384852" y="1923711"/>
            <a:ext cx="349957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A1DF6-4FB7-4ED0-8910-FC4642F00B89}"/>
              </a:ext>
            </a:extLst>
          </p:cNvPr>
          <p:cNvSpPr txBox="1"/>
          <p:nvPr/>
        </p:nvSpPr>
        <p:spPr>
          <a:xfrm>
            <a:off x="8428929" y="734618"/>
            <a:ext cx="220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4FCCF-F56E-4C0C-81C6-86AC8362161C}"/>
              </a:ext>
            </a:extLst>
          </p:cNvPr>
          <p:cNvSpPr txBox="1"/>
          <p:nvPr/>
        </p:nvSpPr>
        <p:spPr>
          <a:xfrm>
            <a:off x="7244226" y="3814085"/>
            <a:ext cx="437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SegWit</a:t>
            </a:r>
            <a:r>
              <a:rPr lang="en-US" sz="2400" dirty="0"/>
              <a:t> Withheld – Profit Motive?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DCDC6-C81D-46AA-9DC1-32C63262CBDC}"/>
              </a:ext>
            </a:extLst>
          </p:cNvPr>
          <p:cNvSpPr txBox="1"/>
          <p:nvPr/>
        </p:nvSpPr>
        <p:spPr>
          <a:xfrm>
            <a:off x="7707449" y="4411627"/>
            <a:ext cx="3086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3 – too little too late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900E-BDCC-4176-907A-13FCC16D2B57}"/>
              </a:ext>
            </a:extLst>
          </p:cNvPr>
          <p:cNvSpPr txBox="1"/>
          <p:nvPr/>
        </p:nvSpPr>
        <p:spPr>
          <a:xfrm>
            <a:off x="7612743" y="5923327"/>
            <a:ext cx="3180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2 – Miner roundtable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510E0-EAEC-4E0A-B0BE-7BCE2679E802}"/>
              </a:ext>
            </a:extLst>
          </p:cNvPr>
          <p:cNvSpPr txBox="1"/>
          <p:nvPr/>
        </p:nvSpPr>
        <p:spPr>
          <a:xfrm>
            <a:off x="7244226" y="4873291"/>
            <a:ext cx="509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2016 in context – rise of Eth / Alts</a:t>
            </a:r>
          </a:p>
          <a:p>
            <a:r>
              <a:rPr lang="en-US" sz="2000" dirty="0"/>
              <a:t>Earnest confusion about </a:t>
            </a:r>
            <a:r>
              <a:rPr lang="en-US" sz="2000" b="1" i="1" u="sng" dirty="0"/>
              <a:t>how</a:t>
            </a:r>
            <a:r>
              <a:rPr lang="en-US" sz="2000" dirty="0"/>
              <a:t> to</a:t>
            </a:r>
          </a:p>
          <a:p>
            <a:r>
              <a:rPr lang="en-US" sz="2000" dirty="0"/>
              <a:t>Profit-maximize, breakdown of Communication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3B7F58-AA3E-4CCE-9A9B-BD96DE1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3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10-4858-4790-9631-A7CFC393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Bizarre </a:t>
            </a:r>
            <a:r>
              <a:rPr lang="en-US" dirty="0" err="1"/>
              <a:t>UsAMUs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30134-DD2A-443B-834B-AD43C40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06550"/>
            <a:ext cx="5724525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B0162-E54E-4EC4-90CA-1C465C0A3BA5}"/>
              </a:ext>
            </a:extLst>
          </p:cNvPr>
          <p:cNvSpPr txBox="1"/>
          <p:nvPr/>
        </p:nvSpPr>
        <p:spPr>
          <a:xfrm>
            <a:off x="9831170" y="1476877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Profit Motive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66DE6-43F5-4566-BAAB-73ADCADAB58B}"/>
              </a:ext>
            </a:extLst>
          </p:cNvPr>
          <p:cNvSpPr txBox="1"/>
          <p:nvPr/>
        </p:nvSpPr>
        <p:spPr>
          <a:xfrm>
            <a:off x="7655236" y="1476877"/>
            <a:ext cx="17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 for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A4688-5CA8-4DDC-A3B3-047A120AA754}"/>
              </a:ext>
            </a:extLst>
          </p:cNvPr>
          <p:cNvSpPr txBox="1"/>
          <p:nvPr/>
        </p:nvSpPr>
        <p:spPr>
          <a:xfrm>
            <a:off x="7675300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EF2DA-EDE1-4F3C-A8B6-5B8D4DE4F85E}"/>
              </a:ext>
            </a:extLst>
          </p:cNvPr>
          <p:cNvSpPr txBox="1"/>
          <p:nvPr/>
        </p:nvSpPr>
        <p:spPr>
          <a:xfrm>
            <a:off x="9628966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63433FF-428C-471F-89BF-A0D861F36119}"/>
              </a:ext>
            </a:extLst>
          </p:cNvPr>
          <p:cNvSpPr/>
          <p:nvPr/>
        </p:nvSpPr>
        <p:spPr>
          <a:xfrm>
            <a:off x="8431186" y="1923711"/>
            <a:ext cx="349956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BB239BD-98CB-44F6-B1AE-ACA95FEE5792}"/>
              </a:ext>
            </a:extLst>
          </p:cNvPr>
          <p:cNvSpPr/>
          <p:nvPr/>
        </p:nvSpPr>
        <p:spPr>
          <a:xfrm>
            <a:off x="10384852" y="1923711"/>
            <a:ext cx="349957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A1DF6-4FB7-4ED0-8910-FC4642F00B89}"/>
              </a:ext>
            </a:extLst>
          </p:cNvPr>
          <p:cNvSpPr txBox="1"/>
          <p:nvPr/>
        </p:nvSpPr>
        <p:spPr>
          <a:xfrm>
            <a:off x="8428929" y="734618"/>
            <a:ext cx="220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4FCCF-F56E-4C0C-81C6-86AC8362161C}"/>
              </a:ext>
            </a:extLst>
          </p:cNvPr>
          <p:cNvSpPr txBox="1"/>
          <p:nvPr/>
        </p:nvSpPr>
        <p:spPr>
          <a:xfrm>
            <a:off x="7244226" y="3814085"/>
            <a:ext cx="437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SegWit</a:t>
            </a:r>
            <a:r>
              <a:rPr lang="en-US" sz="2400" dirty="0"/>
              <a:t> Withheld – Profit Motive?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DCDC6-C81D-46AA-9DC1-32C63262CBDC}"/>
              </a:ext>
            </a:extLst>
          </p:cNvPr>
          <p:cNvSpPr txBox="1"/>
          <p:nvPr/>
        </p:nvSpPr>
        <p:spPr>
          <a:xfrm>
            <a:off x="7707449" y="4411627"/>
            <a:ext cx="3086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3 – too little too late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900E-BDCC-4176-907A-13FCC16D2B57}"/>
              </a:ext>
            </a:extLst>
          </p:cNvPr>
          <p:cNvSpPr txBox="1"/>
          <p:nvPr/>
        </p:nvSpPr>
        <p:spPr>
          <a:xfrm>
            <a:off x="7612743" y="5923327"/>
            <a:ext cx="3180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2 – Miner roundtable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510E0-EAEC-4E0A-B0BE-7BCE2679E802}"/>
              </a:ext>
            </a:extLst>
          </p:cNvPr>
          <p:cNvSpPr txBox="1"/>
          <p:nvPr/>
        </p:nvSpPr>
        <p:spPr>
          <a:xfrm>
            <a:off x="7244226" y="4873291"/>
            <a:ext cx="509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2016 in context – rise of Eth / Alts</a:t>
            </a:r>
          </a:p>
          <a:p>
            <a:r>
              <a:rPr lang="en-US" sz="2000" dirty="0"/>
              <a:t>Earnest confusion about </a:t>
            </a:r>
            <a:r>
              <a:rPr lang="en-US" sz="2000" b="1" i="1" u="sng" dirty="0"/>
              <a:t>how</a:t>
            </a:r>
            <a:r>
              <a:rPr lang="en-US" sz="2000" dirty="0"/>
              <a:t> to</a:t>
            </a:r>
          </a:p>
          <a:p>
            <a:r>
              <a:rPr lang="en-US" sz="2000" dirty="0"/>
              <a:t>Profit-maximize, breakdown of Communication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5D53D-1D82-4DCE-9378-A647D9E0B0A0}"/>
              </a:ext>
            </a:extLst>
          </p:cNvPr>
          <p:cNvSpPr/>
          <p:nvPr/>
        </p:nvSpPr>
        <p:spPr>
          <a:xfrm>
            <a:off x="270933" y="2348089"/>
            <a:ext cx="6355645" cy="206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Miner Mind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Withhold </a:t>
            </a:r>
            <a:r>
              <a:rPr lang="en-US" dirty="0" err="1"/>
              <a:t>SegWit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Increase likelihood of Blocksize Increase  More Money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C131BB-E4DB-42A7-9FDA-CA16E4E1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2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6B10-4858-4790-9631-A7CFC393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Bizarre </a:t>
            </a:r>
            <a:r>
              <a:rPr lang="en-US" dirty="0" err="1"/>
              <a:t>UsAMUs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30134-DD2A-443B-834B-AD43C404E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606550"/>
            <a:ext cx="5724525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B0162-E54E-4EC4-90CA-1C465C0A3BA5}"/>
              </a:ext>
            </a:extLst>
          </p:cNvPr>
          <p:cNvSpPr txBox="1"/>
          <p:nvPr/>
        </p:nvSpPr>
        <p:spPr>
          <a:xfrm>
            <a:off x="9831170" y="1476877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Profit Motive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66DE6-43F5-4566-BAAB-73ADCADAB58B}"/>
              </a:ext>
            </a:extLst>
          </p:cNvPr>
          <p:cNvSpPr txBox="1"/>
          <p:nvPr/>
        </p:nvSpPr>
        <p:spPr>
          <a:xfrm>
            <a:off x="7655236" y="1476877"/>
            <a:ext cx="17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 for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A4688-5CA8-4DDC-A3B3-047A120AA754}"/>
              </a:ext>
            </a:extLst>
          </p:cNvPr>
          <p:cNvSpPr txBox="1"/>
          <p:nvPr/>
        </p:nvSpPr>
        <p:spPr>
          <a:xfrm>
            <a:off x="7675300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EF2DA-EDE1-4F3C-A8B6-5B8D4DE4F85E}"/>
              </a:ext>
            </a:extLst>
          </p:cNvPr>
          <p:cNvSpPr txBox="1"/>
          <p:nvPr/>
        </p:nvSpPr>
        <p:spPr>
          <a:xfrm>
            <a:off x="9628966" y="2617774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Miner’s Decisions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63433FF-428C-471F-89BF-A0D861F36119}"/>
              </a:ext>
            </a:extLst>
          </p:cNvPr>
          <p:cNvSpPr/>
          <p:nvPr/>
        </p:nvSpPr>
        <p:spPr>
          <a:xfrm>
            <a:off x="8431186" y="1923711"/>
            <a:ext cx="349956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BB239BD-98CB-44F6-B1AE-ACA95FEE5792}"/>
              </a:ext>
            </a:extLst>
          </p:cNvPr>
          <p:cNvSpPr/>
          <p:nvPr/>
        </p:nvSpPr>
        <p:spPr>
          <a:xfrm>
            <a:off x="10384852" y="1923711"/>
            <a:ext cx="349957" cy="694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A1DF6-4FB7-4ED0-8910-FC4642F00B89}"/>
              </a:ext>
            </a:extLst>
          </p:cNvPr>
          <p:cNvSpPr txBox="1"/>
          <p:nvPr/>
        </p:nvSpPr>
        <p:spPr>
          <a:xfrm>
            <a:off x="8428929" y="734618"/>
            <a:ext cx="2209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Two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4FCCF-F56E-4C0C-81C6-86AC8362161C}"/>
              </a:ext>
            </a:extLst>
          </p:cNvPr>
          <p:cNvSpPr txBox="1"/>
          <p:nvPr/>
        </p:nvSpPr>
        <p:spPr>
          <a:xfrm>
            <a:off x="7244226" y="3814085"/>
            <a:ext cx="4379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SegWit</a:t>
            </a:r>
            <a:r>
              <a:rPr lang="en-US" sz="2400" dirty="0"/>
              <a:t> Withheld – Profit Motive?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DCDC6-C81D-46AA-9DC1-32C63262CBDC}"/>
              </a:ext>
            </a:extLst>
          </p:cNvPr>
          <p:cNvSpPr txBox="1"/>
          <p:nvPr/>
        </p:nvSpPr>
        <p:spPr>
          <a:xfrm>
            <a:off x="7707449" y="4411627"/>
            <a:ext cx="3086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3 – too little too late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D6900E-BDCC-4176-907A-13FCC16D2B57}"/>
              </a:ext>
            </a:extLst>
          </p:cNvPr>
          <p:cNvSpPr txBox="1"/>
          <p:nvPr/>
        </p:nvSpPr>
        <p:spPr>
          <a:xfrm>
            <a:off x="7612743" y="5923327"/>
            <a:ext cx="3180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2 – Miner roundtable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510E0-EAEC-4E0A-B0BE-7BCE2679E802}"/>
              </a:ext>
            </a:extLst>
          </p:cNvPr>
          <p:cNvSpPr txBox="1"/>
          <p:nvPr/>
        </p:nvSpPr>
        <p:spPr>
          <a:xfrm>
            <a:off x="7244226" y="4873291"/>
            <a:ext cx="5096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2016 in context – rise of Eth / Alts</a:t>
            </a:r>
          </a:p>
          <a:p>
            <a:r>
              <a:rPr lang="en-US" sz="2000" dirty="0"/>
              <a:t>Earnest confusion about </a:t>
            </a:r>
            <a:r>
              <a:rPr lang="en-US" sz="2000" b="1" i="1" u="sng" dirty="0"/>
              <a:t>how</a:t>
            </a:r>
            <a:r>
              <a:rPr lang="en-US" sz="2000" dirty="0"/>
              <a:t> to</a:t>
            </a:r>
          </a:p>
          <a:p>
            <a:r>
              <a:rPr lang="en-US" sz="2000" dirty="0"/>
              <a:t>Profit-maximize, breakdown of Communication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FD4A9A-7CA2-4651-9620-20C2E5DA2BA3}"/>
              </a:ext>
            </a:extLst>
          </p:cNvPr>
          <p:cNvSpPr/>
          <p:nvPr/>
        </p:nvSpPr>
        <p:spPr>
          <a:xfrm>
            <a:off x="6944739" y="534564"/>
            <a:ext cx="4897305" cy="59583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Actually not a </a:t>
            </a:r>
            <a:r>
              <a:rPr lang="en-US" sz="2400" dirty="0" err="1">
                <a:solidFill>
                  <a:schemeClr val="tx1"/>
                </a:solidFill>
              </a:rPr>
              <a:t>UsAMUs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Only the speculators are affected.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Just the “but SC users might lose the gamble” </a:t>
            </a:r>
            <a:r>
              <a:rPr lang="en-US" sz="2400" dirty="0" err="1">
                <a:solidFill>
                  <a:schemeClr val="tx1"/>
                </a:solidFill>
              </a:rPr>
              <a:t>arg</a:t>
            </a:r>
            <a:r>
              <a:rPr lang="en-US" sz="2400" dirty="0">
                <a:solidFill>
                  <a:schemeClr val="tx1"/>
                </a:solidFill>
              </a:rPr>
              <a:t> in disguise.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1BAEC2-9A4C-4CDC-95AB-C38EA4303890}"/>
              </a:ext>
            </a:extLst>
          </p:cNvPr>
          <p:cNvSpPr/>
          <p:nvPr/>
        </p:nvSpPr>
        <p:spPr>
          <a:xfrm>
            <a:off x="4130120" y="4741171"/>
            <a:ext cx="6965245" cy="142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“DC allows users to choose to make a certain gamble: the </a:t>
            </a:r>
            <a:r>
              <a:rPr lang="en-US" sz="2000" b="1" dirty="0">
                <a:solidFill>
                  <a:srgbClr val="C00000"/>
                </a:solidFill>
              </a:rPr>
              <a:t>risk</a:t>
            </a:r>
            <a:r>
              <a:rPr lang="en-US" dirty="0"/>
              <a:t> is that </a:t>
            </a:r>
            <a:r>
              <a:rPr lang="en-US" dirty="0">
                <a:solidFill>
                  <a:srgbClr val="FF9999"/>
                </a:solidFill>
              </a:rPr>
              <a:t>I [Paul Sztorc] am correct about a given miner-strategy being objectively the most profitable</a:t>
            </a:r>
            <a:r>
              <a:rPr lang="en-US" dirty="0">
                <a:solidFill>
                  <a:schemeClr val="bg1"/>
                </a:solidFill>
              </a:rPr>
              <a:t>, the </a:t>
            </a:r>
            <a:r>
              <a:rPr lang="en-US" sz="2000" dirty="0">
                <a:solidFill>
                  <a:srgbClr val="00B050"/>
                </a:solidFill>
              </a:rPr>
              <a:t>reward </a:t>
            </a:r>
            <a:r>
              <a:rPr lang="en-US" dirty="0"/>
              <a:t>is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unlimited technical flexibility without the need to bother everyone else </a:t>
            </a:r>
            <a:r>
              <a:rPr lang="en-US" dirty="0"/>
              <a:t>(with a hard fork)”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10D9A426-AF4C-4F5C-81F6-B1DCA3395FB4}"/>
              </a:ext>
            </a:extLst>
          </p:cNvPr>
          <p:cNvSpPr/>
          <p:nvPr/>
        </p:nvSpPr>
        <p:spPr>
          <a:xfrm rot="19135769">
            <a:off x="2842883" y="156777"/>
            <a:ext cx="2206834" cy="2169662"/>
          </a:xfrm>
          <a:prstGeom prst="plus">
            <a:avLst>
              <a:gd name="adj" fmla="val 4221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59BB0A4-6674-4ED8-856F-A07278CC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2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936643-C8F9-4B2A-94BF-2983D078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65" y="1867728"/>
            <a:ext cx="8416319" cy="25185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A0B87-C8A2-4EE6-826C-0C1D28AC08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16"/>
          <a:stretch/>
        </p:blipFill>
        <p:spPr>
          <a:xfrm>
            <a:off x="3532129" y="4861761"/>
            <a:ext cx="8177389" cy="1561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7DAE914-6A30-4B12-B344-56969F7E0BCE}"/>
              </a:ext>
            </a:extLst>
          </p:cNvPr>
          <p:cNvSpPr/>
          <p:nvPr/>
        </p:nvSpPr>
        <p:spPr>
          <a:xfrm>
            <a:off x="120115" y="980565"/>
            <a:ext cx="3355148" cy="2244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Mainchain </a:t>
            </a:r>
            <a:r>
              <a:rPr lang="en-US" sz="2400" dirty="0" err="1"/>
              <a:t>txn</a:t>
            </a:r>
            <a:r>
              <a:rPr lang="en-US" sz="2400" dirty="0"/>
              <a:t> rules: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i="1" u="sng" dirty="0">
                <a:solidFill>
                  <a:srgbClr val="92D050"/>
                </a:solidFill>
              </a:rPr>
              <a:t>Already</a:t>
            </a:r>
            <a:r>
              <a:rPr lang="en-US" sz="2400" dirty="0">
                <a:solidFill>
                  <a:srgbClr val="92D050"/>
                </a:solidFill>
              </a:rPr>
              <a:t> prevent counterfeiting.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4AAEB"/>
                </a:solidFill>
              </a:rPr>
              <a:t>Can </a:t>
            </a:r>
            <a:r>
              <a:rPr lang="en-US" sz="2400" i="1" u="sng" dirty="0">
                <a:solidFill>
                  <a:srgbClr val="F4AAEB"/>
                </a:solidFill>
              </a:rPr>
              <a:t>never</a:t>
            </a:r>
            <a:r>
              <a:rPr lang="en-US" sz="2400" dirty="0">
                <a:solidFill>
                  <a:srgbClr val="F4AAEB"/>
                </a:solidFill>
              </a:rPr>
              <a:t> (by definition) enforce sidechain rules.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A0E9D1-9BC6-455A-9EB0-A5686DA4513F}"/>
              </a:ext>
            </a:extLst>
          </p:cNvPr>
          <p:cNvCxnSpPr>
            <a:cxnSpLocks/>
          </p:cNvCxnSpPr>
          <p:nvPr/>
        </p:nvCxnSpPr>
        <p:spPr>
          <a:xfrm>
            <a:off x="2929287" y="2984267"/>
            <a:ext cx="1039598" cy="1163466"/>
          </a:xfrm>
          <a:prstGeom prst="line">
            <a:avLst/>
          </a:prstGeom>
          <a:ln w="57150">
            <a:solidFill>
              <a:srgbClr val="F4A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D5E0471-937C-4BCA-9276-85F6F5439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885" y="733769"/>
            <a:ext cx="7692164" cy="96721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D0A8178-DFB9-41F8-9658-7C883CA9AFC8}"/>
              </a:ext>
            </a:extLst>
          </p:cNvPr>
          <p:cNvSpPr/>
          <p:nvPr/>
        </p:nvSpPr>
        <p:spPr>
          <a:xfrm>
            <a:off x="3841334" y="1158880"/>
            <a:ext cx="6742686" cy="25829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77BD347-8B8E-4209-A1F5-93527EA3ADAC}"/>
              </a:ext>
            </a:extLst>
          </p:cNvPr>
          <p:cNvCxnSpPr>
            <a:cxnSpLocks/>
          </p:cNvCxnSpPr>
          <p:nvPr/>
        </p:nvCxnSpPr>
        <p:spPr>
          <a:xfrm flipV="1">
            <a:off x="2764305" y="1417177"/>
            <a:ext cx="990572" cy="40310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BF66A4-6AC2-4CE2-8E33-CA5A4D65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0" y="93106"/>
            <a:ext cx="4396836" cy="781969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/>
              <a:t>Fusion of Ideas…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C407C-93AD-41D3-AFBC-6BCD92BA2B06}"/>
              </a:ext>
            </a:extLst>
          </p:cNvPr>
          <p:cNvSpPr/>
          <p:nvPr/>
        </p:nvSpPr>
        <p:spPr>
          <a:xfrm>
            <a:off x="528214" y="3342211"/>
            <a:ext cx="2114399" cy="4543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(Theft-notwithstanding a “peg” has achieved itself).</a:t>
            </a:r>
            <a:endParaRPr lang="en-US" sz="1400" dirty="0">
              <a:solidFill>
                <a:srgbClr val="F4AAEB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07FDAB-4BF8-47F7-BCF6-4C9E34D838F0}"/>
              </a:ext>
            </a:extLst>
          </p:cNvPr>
          <p:cNvSpPr/>
          <p:nvPr/>
        </p:nvSpPr>
        <p:spPr>
          <a:xfrm>
            <a:off x="436471" y="3892820"/>
            <a:ext cx="2221790" cy="509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unsolved problem is </a:t>
            </a:r>
            <a:r>
              <a:rPr lang="en-US" sz="1600" i="1" u="sng" dirty="0"/>
              <a:t>theft</a:t>
            </a:r>
            <a:r>
              <a:rPr lang="en-US" sz="1600" dirty="0"/>
              <a:t>, not “peg”.</a:t>
            </a:r>
            <a:endParaRPr lang="en-US" sz="1600" dirty="0">
              <a:solidFill>
                <a:srgbClr val="F4AAEB"/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2E118A8-ECBF-431E-8FF1-15DDF87B3ADC}"/>
              </a:ext>
            </a:extLst>
          </p:cNvPr>
          <p:cNvSpPr/>
          <p:nvPr/>
        </p:nvSpPr>
        <p:spPr>
          <a:xfrm>
            <a:off x="613301" y="4929283"/>
            <a:ext cx="2068836" cy="1709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ACCS –</a:t>
            </a:r>
            <a:br>
              <a:rPr lang="en-US" sz="2400" dirty="0"/>
            </a:br>
            <a:r>
              <a:rPr lang="en-US" sz="2400" dirty="0"/>
              <a:t>no theft,</a:t>
            </a:r>
          </a:p>
          <a:p>
            <a:pPr algn="ctr"/>
            <a:r>
              <a:rPr lang="en-US" sz="2400" dirty="0"/>
              <a:t>easy to use,</a:t>
            </a:r>
          </a:p>
          <a:p>
            <a:pPr algn="ctr"/>
            <a:r>
              <a:rPr lang="en-US" sz="2400" dirty="0"/>
              <a:t>and </a:t>
            </a:r>
            <a:r>
              <a:rPr lang="en-US" sz="2400" b="1" i="1" dirty="0"/>
              <a:t>fast</a:t>
            </a:r>
            <a:r>
              <a:rPr lang="en-US" sz="2400" dirty="0"/>
              <a:t>…</a:t>
            </a:r>
            <a:endParaRPr lang="en-US" sz="2400" dirty="0">
              <a:solidFill>
                <a:srgbClr val="F4AAEB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0754A-A8FC-4B9C-BD11-D26DFA47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8378-D721-4BF1-904D-F1CDD94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Drivechain -- Long Slow Transparent Vulnerable Withdrawals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2ED8-F94E-40CA-90AE-46895AA2F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751134"/>
            <a:ext cx="7530705" cy="4741741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Slow</a:t>
            </a:r>
            <a:r>
              <a:rPr lang="en-US" dirty="0"/>
              <a:t>, </a:t>
            </a:r>
            <a:r>
              <a:rPr lang="en-US" i="1" dirty="0"/>
              <a:t>at</a:t>
            </a:r>
            <a:r>
              <a:rPr lang="en-US" i="1" baseline="0" dirty="0"/>
              <a:t> least</a:t>
            </a:r>
            <a:r>
              <a:rPr lang="en-US" baseline="0" dirty="0"/>
              <a:t> 3 months, but pegged (1:1 rate). </a:t>
            </a:r>
          </a:p>
          <a:p>
            <a:pPr lvl="0"/>
            <a:r>
              <a:rPr lang="en-US" dirty="0"/>
              <a:t>Recall,</a:t>
            </a:r>
            <a:r>
              <a:rPr lang="en-US" baseline="0" dirty="0"/>
              <a:t> users get speed elsewhere:</a:t>
            </a:r>
          </a:p>
          <a:p>
            <a:pPr lvl="1"/>
            <a:r>
              <a:rPr lang="en-US" baseline="0" dirty="0"/>
              <a:t>main-to-side “deposits” via Embedded Consensus</a:t>
            </a:r>
          </a:p>
          <a:p>
            <a:pPr lvl="1"/>
            <a:r>
              <a:rPr lang="en-US" baseline="0" dirty="0"/>
              <a:t>((</a:t>
            </a:r>
            <a:r>
              <a:rPr lang="en-US" baseline="0" dirty="0" err="1"/>
              <a:t>main</a:t>
            </a:r>
            <a:r>
              <a:rPr lang="en-US" baseline="0" dirty="0" err="1">
                <a:sym typeface="Wingdings" panose="05000000000000000000" pitchFamily="2" charset="2"/>
              </a:rPr>
              <a:t>side</a:t>
            </a:r>
            <a:r>
              <a:rPr lang="en-US" baseline="0" dirty="0">
                <a:sym typeface="Wingdings" panose="05000000000000000000" pitchFamily="2" charset="2"/>
              </a:rPr>
              <a:t>), (</a:t>
            </a:r>
            <a:r>
              <a:rPr lang="en-US" baseline="0" dirty="0" err="1">
                <a:sym typeface="Wingdings" panose="05000000000000000000" pitchFamily="2" charset="2"/>
              </a:rPr>
              <a:t>sidemain</a:t>
            </a:r>
            <a:r>
              <a:rPr lang="en-US" baseline="0" dirty="0">
                <a:sym typeface="Wingdings" panose="05000000000000000000" pitchFamily="2" charset="2"/>
              </a:rPr>
              <a:t>)) trades via atomic swaps.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US" baseline="0" dirty="0">
                <a:sym typeface="Wingdings" panose="05000000000000000000" pitchFamily="2" charset="2"/>
              </a:rPr>
              <a:t>ross-chain LN</a:t>
            </a:r>
          </a:p>
          <a:p>
            <a:pPr lvl="0"/>
            <a:r>
              <a:rPr lang="en-US" baseline="0" dirty="0"/>
              <a:t>Users shouldn’t be using the slow withdrawals –equivalent to having a legal contract enforced.</a:t>
            </a:r>
            <a:br>
              <a:rPr lang="en-US" baseline="0" dirty="0"/>
            </a:br>
            <a:r>
              <a:rPr lang="en-US" dirty="0"/>
              <a:t>(Similar to “closing a LN channel” – only done if something goes wrong.)</a:t>
            </a:r>
          </a:p>
          <a:p>
            <a:pPr lvl="0"/>
            <a:r>
              <a:rPr lang="en-US" dirty="0"/>
              <a:t>Batch the withdrawals.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38B889-9A89-468C-9DC4-10E07AE21896}"/>
              </a:ext>
            </a:extLst>
          </p:cNvPr>
          <p:cNvCxnSpPr/>
          <p:nvPr/>
        </p:nvCxnSpPr>
        <p:spPr>
          <a:xfrm>
            <a:off x="8059342" y="1363147"/>
            <a:ext cx="0" cy="1881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F984AF-79C0-4854-A083-8A7352A08FE6}"/>
              </a:ext>
            </a:extLst>
          </p:cNvPr>
          <p:cNvCxnSpPr/>
          <p:nvPr/>
        </p:nvCxnSpPr>
        <p:spPr>
          <a:xfrm>
            <a:off x="8059342" y="3244334"/>
            <a:ext cx="27384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5B7CB9-D756-4E6F-AEE4-B9A6850D03D3}"/>
              </a:ext>
            </a:extLst>
          </p:cNvPr>
          <p:cNvCxnSpPr/>
          <p:nvPr/>
        </p:nvCxnSpPr>
        <p:spPr>
          <a:xfrm>
            <a:off x="8370096" y="1674496"/>
            <a:ext cx="1746646" cy="142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2495DC-CCB6-4522-91A3-7C5E844C7F20}"/>
              </a:ext>
            </a:extLst>
          </p:cNvPr>
          <p:cNvSpPr txBox="1"/>
          <p:nvPr/>
        </p:nvSpPr>
        <p:spPr>
          <a:xfrm>
            <a:off x="10888266" y="3059668"/>
            <a:ext cx="8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secure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005981-9C2B-4A94-8D3E-D6D7B79EC988}"/>
              </a:ext>
            </a:extLst>
          </p:cNvPr>
          <p:cNvSpPr/>
          <p:nvPr/>
        </p:nvSpPr>
        <p:spPr>
          <a:xfrm>
            <a:off x="8313443" y="1363147"/>
            <a:ext cx="1859952" cy="1428912"/>
          </a:xfrm>
          <a:custGeom>
            <a:avLst/>
            <a:gdLst>
              <a:gd name="connsiteX0" fmla="*/ 0 w 2112121"/>
              <a:gd name="connsiteY0" fmla="*/ 1466850 h 1676494"/>
              <a:gd name="connsiteX1" fmla="*/ 1819275 w 2112121"/>
              <a:gd name="connsiteY1" fmla="*/ 1552575 h 1676494"/>
              <a:gd name="connsiteX2" fmla="*/ 2085975 w 2112121"/>
              <a:gd name="connsiteY2" fmla="*/ 0 h 1676494"/>
              <a:gd name="connsiteX0" fmla="*/ 0 w 2086709"/>
              <a:gd name="connsiteY0" fmla="*/ 1602516 h 1615304"/>
              <a:gd name="connsiteX1" fmla="*/ 133350 w 2086709"/>
              <a:gd name="connsiteY1" fmla="*/ 39579 h 1615304"/>
              <a:gd name="connsiteX2" fmla="*/ 2085975 w 2086709"/>
              <a:gd name="connsiteY2" fmla="*/ 135666 h 1615304"/>
              <a:gd name="connsiteX0" fmla="*/ 141199 w 2008817"/>
              <a:gd name="connsiteY0" fmla="*/ 1446126 h 1459999"/>
              <a:gd name="connsiteX1" fmla="*/ 55474 w 2008817"/>
              <a:gd name="connsiteY1" fmla="*/ 33068 h 1459999"/>
              <a:gd name="connsiteX2" fmla="*/ 2008099 w 2008817"/>
              <a:gd name="connsiteY2" fmla="*/ 129155 h 1459999"/>
              <a:gd name="connsiteX0" fmla="*/ 222538 w 2090156"/>
              <a:gd name="connsiteY0" fmla="*/ 1446126 h 1446126"/>
              <a:gd name="connsiteX1" fmla="*/ 136813 w 2090156"/>
              <a:gd name="connsiteY1" fmla="*/ 33068 h 1446126"/>
              <a:gd name="connsiteX2" fmla="*/ 2089438 w 2090156"/>
              <a:gd name="connsiteY2" fmla="*/ 129155 h 1446126"/>
              <a:gd name="connsiteX0" fmla="*/ 28938 w 1896803"/>
              <a:gd name="connsiteY0" fmla="*/ 1316971 h 1316971"/>
              <a:gd name="connsiteX1" fmla="*/ 381363 w 1896803"/>
              <a:gd name="connsiteY1" fmla="*/ 257197 h 1316971"/>
              <a:gd name="connsiteX2" fmla="*/ 1895838 w 1896803"/>
              <a:gd name="connsiteY2" fmla="*/ 0 h 1316971"/>
              <a:gd name="connsiteX0" fmla="*/ 31394 w 2032532"/>
              <a:gd name="connsiteY0" fmla="*/ 1606022 h 1606022"/>
              <a:gd name="connsiteX1" fmla="*/ 383819 w 2032532"/>
              <a:gd name="connsiteY1" fmla="*/ 546248 h 1606022"/>
              <a:gd name="connsiteX2" fmla="*/ 2031644 w 2032532"/>
              <a:gd name="connsiteY2" fmla="*/ 0 h 1606022"/>
              <a:gd name="connsiteX0" fmla="*/ 31394 w 2031644"/>
              <a:gd name="connsiteY0" fmla="*/ 1606022 h 1606022"/>
              <a:gd name="connsiteX1" fmla="*/ 383819 w 2031644"/>
              <a:gd name="connsiteY1" fmla="*/ 546248 h 1606022"/>
              <a:gd name="connsiteX2" fmla="*/ 2031644 w 2031644"/>
              <a:gd name="connsiteY2" fmla="*/ 0 h 1606022"/>
              <a:gd name="connsiteX0" fmla="*/ 0 w 2000250"/>
              <a:gd name="connsiteY0" fmla="*/ 1606022 h 1606022"/>
              <a:gd name="connsiteX1" fmla="*/ 352425 w 2000250"/>
              <a:gd name="connsiteY1" fmla="*/ 546248 h 1606022"/>
              <a:gd name="connsiteX2" fmla="*/ 2000250 w 2000250"/>
              <a:gd name="connsiteY2" fmla="*/ 0 h 160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0" h="1606022">
                <a:moveTo>
                  <a:pt x="0" y="1606022"/>
                </a:moveTo>
                <a:cubicBezTo>
                  <a:pt x="9566" y="1171608"/>
                  <a:pt x="19050" y="813918"/>
                  <a:pt x="352425" y="546248"/>
                </a:cubicBezTo>
                <a:cubicBezTo>
                  <a:pt x="685800" y="278578"/>
                  <a:pt x="1012031" y="65242"/>
                  <a:pt x="2000250" y="0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E4236-CEC9-45D3-B045-F9A2029B7CFF}"/>
              </a:ext>
            </a:extLst>
          </p:cNvPr>
          <p:cNvSpPr txBox="1"/>
          <p:nvPr/>
        </p:nvSpPr>
        <p:spPr>
          <a:xfrm>
            <a:off x="7567508" y="1004018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optional</a:t>
            </a:r>
          </a:p>
        </p:txBody>
      </p:sp>
      <p:pic>
        <p:nvPicPr>
          <p:cNvPr id="1026" name="Picture 2" descr="Image result for getting on a train">
            <a:extLst>
              <a:ext uri="{FF2B5EF4-FFF2-40B4-BE49-F238E27FC236}">
                <a16:creationId xmlns:a16="http://schemas.microsoft.com/office/drawing/2014/main" id="{8C225B3B-C7C0-4777-AE06-B0DF725B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80" y="3613666"/>
            <a:ext cx="4144545" cy="291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06859B-AD9A-4F43-922D-CEC1FA49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08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14D75-0763-411E-9E0B-3BB172136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88369"/>
            <a:ext cx="8773700" cy="6228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837A2-86C6-449C-8601-A783166E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41300"/>
            <a:ext cx="3133725" cy="180657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Batch the</a:t>
            </a:r>
            <a:br>
              <a:rPr lang="en-US" dirty="0"/>
            </a:br>
            <a:r>
              <a:rPr lang="en-US" dirty="0"/>
              <a:t>Withdrawals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F60B4-A6D5-4A2E-ACB1-80CE7F61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2C12-09E2-4B52-87A6-00D7B059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16" y="215379"/>
            <a:ext cx="8650084" cy="848086"/>
          </a:xfrm>
        </p:spPr>
        <p:txBody>
          <a:bodyPr>
            <a:normAutofit/>
          </a:bodyPr>
          <a:lstStyle/>
          <a:p>
            <a:r>
              <a:rPr lang="en-US" b="1" dirty="0"/>
              <a:t>The Problem – People are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F3AF8-E80E-49DC-A00A-0435EE955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2" y="1982015"/>
            <a:ext cx="8898794" cy="3981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7110B-B419-484D-9477-8FDE21E86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62" y="1164997"/>
            <a:ext cx="8443868" cy="1133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EFB225-BA63-4EC9-9E27-F13872E6F409}"/>
              </a:ext>
            </a:extLst>
          </p:cNvPr>
          <p:cNvSpPr/>
          <p:nvPr/>
        </p:nvSpPr>
        <p:spPr>
          <a:xfrm>
            <a:off x="5486400" y="2298401"/>
            <a:ext cx="3852153" cy="54207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6A5B06-C8EF-40E8-A8E9-D5998472A3CF}"/>
              </a:ext>
            </a:extLst>
          </p:cNvPr>
          <p:cNvSpPr/>
          <p:nvPr/>
        </p:nvSpPr>
        <p:spPr>
          <a:xfrm>
            <a:off x="617767" y="5311302"/>
            <a:ext cx="7261637" cy="61932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0E3B95-7CCE-4478-8887-F71EB0421B78}"/>
              </a:ext>
            </a:extLst>
          </p:cNvPr>
          <p:cNvSpPr/>
          <p:nvPr/>
        </p:nvSpPr>
        <p:spPr>
          <a:xfrm>
            <a:off x="4406629" y="5426126"/>
            <a:ext cx="3142035" cy="427251"/>
          </a:xfrm>
          <a:prstGeom prst="roundRect">
            <a:avLst>
              <a:gd name="adj" fmla="val 4022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5EC908-1109-41E0-89C1-EA195DDD0E17}"/>
              </a:ext>
            </a:extLst>
          </p:cNvPr>
          <p:cNvSpPr/>
          <p:nvPr/>
        </p:nvSpPr>
        <p:spPr>
          <a:xfrm>
            <a:off x="6308386" y="1768389"/>
            <a:ext cx="2164405" cy="427251"/>
          </a:xfrm>
          <a:prstGeom prst="roundRect">
            <a:avLst>
              <a:gd name="adj" fmla="val 4022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F32F1-9F36-4941-A33E-1044D032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0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6B10B41-1EC9-47C4-BCB1-49657CE9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72" y="1308100"/>
            <a:ext cx="7442200" cy="4914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B3C04-B164-4CA7-A6A8-AD5819CE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72" y="266621"/>
            <a:ext cx="8104959" cy="729604"/>
          </a:xfrm>
        </p:spPr>
        <p:txBody>
          <a:bodyPr/>
          <a:lstStyle/>
          <a:p>
            <a:r>
              <a:rPr lang="en-US" b="1" dirty="0"/>
              <a:t>Part 3 – Security 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55B23F-B7CF-4F23-917F-A4E4F74D3124}"/>
              </a:ext>
            </a:extLst>
          </p:cNvPr>
          <p:cNvCxnSpPr>
            <a:cxnSpLocks/>
          </p:cNvCxnSpPr>
          <p:nvPr/>
        </p:nvCxnSpPr>
        <p:spPr>
          <a:xfrm flipV="1">
            <a:off x="368772" y="3048000"/>
            <a:ext cx="4711700" cy="71743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668C939-F132-4E63-B575-1683FAF6F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028" y="2474792"/>
            <a:ext cx="5741530" cy="25812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7BEDF-A434-43F8-9D30-442E9555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3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3C04-B164-4CA7-A6A8-AD5819CE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73" y="266621"/>
            <a:ext cx="3960584" cy="1638380"/>
          </a:xfrm>
        </p:spPr>
        <p:txBody>
          <a:bodyPr>
            <a:normAutofit/>
          </a:bodyPr>
          <a:lstStyle/>
          <a:p>
            <a:r>
              <a:rPr lang="en-US" b="1" dirty="0"/>
              <a:t>Part 3 –</a:t>
            </a:r>
            <a:br>
              <a:rPr lang="en-US" b="1" dirty="0"/>
            </a:br>
            <a:r>
              <a:rPr lang="en-US" b="1" dirty="0"/>
              <a:t>Security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CCECE-81FF-4D0A-BDD6-026674C9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1" y="3349625"/>
            <a:ext cx="9567076" cy="31432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BC427B-D603-4EB9-9A0B-9A7B5C7BA3FB}"/>
              </a:ext>
            </a:extLst>
          </p:cNvPr>
          <p:cNvSpPr/>
          <p:nvPr/>
        </p:nvSpPr>
        <p:spPr>
          <a:xfrm>
            <a:off x="1001341" y="5464174"/>
            <a:ext cx="8915400" cy="590551"/>
          </a:xfrm>
          <a:prstGeom prst="roundRect">
            <a:avLst>
              <a:gd name="adj" fmla="val 4086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B593E-34F9-437F-8F7F-4F9B82F2E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542"/>
          <a:stretch/>
        </p:blipFill>
        <p:spPr>
          <a:xfrm>
            <a:off x="4278557" y="266620"/>
            <a:ext cx="7595470" cy="2086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88052-B89E-4278-9914-704991C99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64" b="11944"/>
          <a:stretch/>
        </p:blipFill>
        <p:spPr>
          <a:xfrm>
            <a:off x="4262796" y="2459812"/>
            <a:ext cx="7611231" cy="1168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E439D0-B0CE-4201-89AA-0A80A3415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81" y="3122168"/>
            <a:ext cx="8104960" cy="442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B5E150-FBF5-43DB-B1AE-63AD377D0ABE}"/>
              </a:ext>
            </a:extLst>
          </p:cNvPr>
          <p:cNvSpPr/>
          <p:nvPr/>
        </p:nvSpPr>
        <p:spPr>
          <a:xfrm>
            <a:off x="7728155" y="6148927"/>
            <a:ext cx="4306529" cy="590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From: drivechain.info/faq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94547-B3F6-44D5-A08E-55FB881648D8}"/>
              </a:ext>
            </a:extLst>
          </p:cNvPr>
          <p:cNvSpPr/>
          <p:nvPr/>
        </p:nvSpPr>
        <p:spPr>
          <a:xfrm>
            <a:off x="10094176" y="3439387"/>
            <a:ext cx="1702530" cy="442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Only b/c PoW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A140E-6860-4446-8350-CCB096C1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72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1973-9841-47C4-BAFD-4FEDE7B9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Remember Our 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D4F1-1281-412E-99BE-5E93775BC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037259"/>
            <a:ext cx="10299700" cy="3318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72105-903B-4A68-B17A-AB9EA20C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9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5D6C-CCC0-415A-807C-932BE147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49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All Aboard!!</a:t>
            </a:r>
          </a:p>
        </p:txBody>
      </p:sp>
      <p:pic>
        <p:nvPicPr>
          <p:cNvPr id="4" name="Picture 2" descr="Image result for getting on a train">
            <a:extLst>
              <a:ext uri="{FF2B5EF4-FFF2-40B4-BE49-F238E27FC236}">
                <a16:creationId xmlns:a16="http://schemas.microsoft.com/office/drawing/2014/main" id="{09103965-A230-4D45-84FD-B61854C0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4" y="939712"/>
            <a:ext cx="7789036" cy="54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3526A-6544-4AEE-B143-13DA9AEE1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24" y="3468405"/>
            <a:ext cx="647062" cy="500002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029C3-4C4D-4555-A614-574744B6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241" y="3429000"/>
            <a:ext cx="653060" cy="474953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87DFC4-A178-4BD9-81CC-818645039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75751">
            <a:off x="8476052" y="1765805"/>
            <a:ext cx="2493724" cy="87650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B68A21-8FBD-4291-BA01-9FD70973E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222" y="2767820"/>
            <a:ext cx="2786987" cy="2807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45DDC-4F56-4FC9-BE13-25E99261CA02}"/>
              </a:ext>
            </a:extLst>
          </p:cNvPr>
          <p:cNvSpPr txBox="1"/>
          <p:nvPr/>
        </p:nvSpPr>
        <p:spPr>
          <a:xfrm>
            <a:off x="876300" y="2257467"/>
            <a:ext cx="14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Remember…?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464D4-D8F2-448F-B4A2-4B434D028F2A}"/>
              </a:ext>
            </a:extLst>
          </p:cNvPr>
          <p:cNvSpPr txBox="1"/>
          <p:nvPr/>
        </p:nvSpPr>
        <p:spPr>
          <a:xfrm rot="20762833">
            <a:off x="8963447" y="1404027"/>
            <a:ext cx="10857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FF8DC9-4BDF-4DA6-A24A-D7697BEC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99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5D6C-CCC0-415A-807C-932BE147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49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All Aboard!!</a:t>
            </a:r>
          </a:p>
        </p:txBody>
      </p:sp>
      <p:pic>
        <p:nvPicPr>
          <p:cNvPr id="4" name="Picture 2" descr="Image result for getting on a train">
            <a:extLst>
              <a:ext uri="{FF2B5EF4-FFF2-40B4-BE49-F238E27FC236}">
                <a16:creationId xmlns:a16="http://schemas.microsoft.com/office/drawing/2014/main" id="{09103965-A230-4D45-84FD-B61854C0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4" y="939712"/>
            <a:ext cx="7789036" cy="54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45DDC-4F56-4FC9-BE13-25E99261CA02}"/>
              </a:ext>
            </a:extLst>
          </p:cNvPr>
          <p:cNvSpPr txBox="1"/>
          <p:nvPr/>
        </p:nvSpPr>
        <p:spPr>
          <a:xfrm>
            <a:off x="876300" y="225746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also…?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7BFA5-864B-47D8-899E-14A51185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82" y="2779513"/>
            <a:ext cx="2860680" cy="2903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35F9E-A096-4AE6-AE72-5ED0BD84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9937">
            <a:off x="8321432" y="1873578"/>
            <a:ext cx="2450544" cy="83318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B6030E4D-7805-457B-B256-60575BA2E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52634" y="2147701"/>
            <a:ext cx="3660821" cy="3660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D21E-4DAD-49E2-9E04-DBE700D7BB0F}"/>
              </a:ext>
            </a:extLst>
          </p:cNvPr>
          <p:cNvSpPr/>
          <p:nvPr/>
        </p:nvSpPr>
        <p:spPr>
          <a:xfrm>
            <a:off x="5152581" y="3147305"/>
            <a:ext cx="1092200" cy="553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 H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F23703-750C-44DB-B2E9-3686F2839B8C}"/>
              </a:ext>
            </a:extLst>
          </p:cNvPr>
          <p:cNvSpPr txBox="1"/>
          <p:nvPr/>
        </p:nvSpPr>
        <p:spPr>
          <a:xfrm rot="20762833">
            <a:off x="8964535" y="1442127"/>
            <a:ext cx="108356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Two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BB6B-BFE4-4615-8D7F-E509462A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5D6C-CCC0-415A-807C-932BE147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49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All Aboard!!</a:t>
            </a:r>
          </a:p>
        </p:txBody>
      </p:sp>
      <p:pic>
        <p:nvPicPr>
          <p:cNvPr id="4" name="Picture 2" descr="Image result for getting on a train">
            <a:extLst>
              <a:ext uri="{FF2B5EF4-FFF2-40B4-BE49-F238E27FC236}">
                <a16:creationId xmlns:a16="http://schemas.microsoft.com/office/drawing/2014/main" id="{09103965-A230-4D45-84FD-B61854C0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4" y="939712"/>
            <a:ext cx="7789036" cy="54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45DDC-4F56-4FC9-BE13-25E99261CA02}"/>
              </a:ext>
            </a:extLst>
          </p:cNvPr>
          <p:cNvSpPr txBox="1"/>
          <p:nvPr/>
        </p:nvSpPr>
        <p:spPr>
          <a:xfrm>
            <a:off x="729473" y="2637248"/>
            <a:ext cx="242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Another Theft-Attempt </a:t>
            </a:r>
          </a:p>
        </p:txBody>
      </p:sp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B6030E4D-7805-457B-B256-60575BA2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329" y="2483880"/>
            <a:ext cx="2961342" cy="29613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D21E-4DAD-49E2-9E04-DBE700D7BB0F}"/>
              </a:ext>
            </a:extLst>
          </p:cNvPr>
          <p:cNvSpPr/>
          <p:nvPr/>
        </p:nvSpPr>
        <p:spPr>
          <a:xfrm>
            <a:off x="5549900" y="3274178"/>
            <a:ext cx="1092200" cy="553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 Z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F23703-750C-44DB-B2E9-3686F2839B8C}"/>
              </a:ext>
            </a:extLst>
          </p:cNvPr>
          <p:cNvSpPr txBox="1"/>
          <p:nvPr/>
        </p:nvSpPr>
        <p:spPr>
          <a:xfrm rot="20762833">
            <a:off x="8887207" y="1442127"/>
            <a:ext cx="123822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Three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3B164-5512-4597-9573-0B9717BBB40C}"/>
              </a:ext>
            </a:extLst>
          </p:cNvPr>
          <p:cNvSpPr txBox="1"/>
          <p:nvPr/>
        </p:nvSpPr>
        <p:spPr>
          <a:xfrm rot="20587608">
            <a:off x="10422856" y="1689346"/>
            <a:ext cx="234247" cy="369332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EF3A82-A3B3-47AB-9F17-87961FD38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75751">
            <a:off x="8476052" y="1765805"/>
            <a:ext cx="2493724" cy="87650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43314-BB99-4EA5-A731-4A9A8CEAE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1261" y="1705324"/>
            <a:ext cx="180975" cy="200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1B49E-736D-4EA7-87BF-123A4FA1C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9811" y="1597856"/>
            <a:ext cx="171450" cy="171450"/>
          </a:xfrm>
          <a:prstGeom prst="rect">
            <a:avLst/>
          </a:prstGeom>
        </p:spPr>
      </p:pic>
      <p:pic>
        <p:nvPicPr>
          <p:cNvPr id="17" name="Graphic 16" descr="Man">
            <a:extLst>
              <a:ext uri="{FF2B5EF4-FFF2-40B4-BE49-F238E27FC236}">
                <a16:creationId xmlns:a16="http://schemas.microsoft.com/office/drawing/2014/main" id="{7950CC8F-9B5B-4791-8956-12CA96FF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8681" y="3274178"/>
            <a:ext cx="2961342" cy="29613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335C2F-AA06-46EE-B50D-F7413EC5F968}"/>
              </a:ext>
            </a:extLst>
          </p:cNvPr>
          <p:cNvSpPr/>
          <p:nvPr/>
        </p:nvSpPr>
        <p:spPr>
          <a:xfrm>
            <a:off x="6658215" y="4102853"/>
            <a:ext cx="1092200" cy="553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 K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0466D-8873-4D2D-B380-BBC84CBE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8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5D6C-CCC0-415A-807C-932BE147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492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All Aboard!!</a:t>
            </a:r>
          </a:p>
        </p:txBody>
      </p:sp>
      <p:pic>
        <p:nvPicPr>
          <p:cNvPr id="4" name="Picture 2" descr="Image result for getting on a train">
            <a:extLst>
              <a:ext uri="{FF2B5EF4-FFF2-40B4-BE49-F238E27FC236}">
                <a16:creationId xmlns:a16="http://schemas.microsoft.com/office/drawing/2014/main" id="{09103965-A230-4D45-84FD-B61854C0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64" y="939712"/>
            <a:ext cx="7789036" cy="546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245DDC-4F56-4FC9-BE13-25E99261CA02}"/>
              </a:ext>
            </a:extLst>
          </p:cNvPr>
          <p:cNvSpPr txBox="1"/>
          <p:nvPr/>
        </p:nvSpPr>
        <p:spPr>
          <a:xfrm>
            <a:off x="873025" y="2962639"/>
            <a:ext cx="22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third theft-attempt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35F9E-A096-4AE6-AE72-5ED0BD84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9937">
            <a:off x="8321432" y="1873578"/>
            <a:ext cx="2450544" cy="83318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F23703-750C-44DB-B2E9-3686F2839B8C}"/>
              </a:ext>
            </a:extLst>
          </p:cNvPr>
          <p:cNvSpPr txBox="1"/>
          <p:nvPr/>
        </p:nvSpPr>
        <p:spPr>
          <a:xfrm rot="20762833">
            <a:off x="8944979" y="1442127"/>
            <a:ext cx="112268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Four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F3DF6-4804-4DEE-A39B-24D192679AC9}"/>
              </a:ext>
            </a:extLst>
          </p:cNvPr>
          <p:cNvSpPr txBox="1"/>
          <p:nvPr/>
        </p:nvSpPr>
        <p:spPr>
          <a:xfrm rot="20587608">
            <a:off x="10422856" y="1689346"/>
            <a:ext cx="234247" cy="369332"/>
          </a:xfrm>
          <a:prstGeom prst="rect">
            <a:avLst/>
          </a:prstGeom>
          <a:solidFill>
            <a:srgbClr val="FBE5D6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pic>
        <p:nvPicPr>
          <p:cNvPr id="10" name="Graphic 9" descr="Woman">
            <a:extLst>
              <a:ext uri="{FF2B5EF4-FFF2-40B4-BE49-F238E27FC236}">
                <a16:creationId xmlns:a16="http://schemas.microsoft.com/office/drawing/2014/main" id="{3CF06546-FA1F-4C40-92F8-CCF37188D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6569" y="2697566"/>
            <a:ext cx="3051263" cy="30512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D21E-4DAD-49E2-9E04-DBE700D7BB0F}"/>
              </a:ext>
            </a:extLst>
          </p:cNvPr>
          <p:cNvSpPr/>
          <p:nvPr/>
        </p:nvSpPr>
        <p:spPr>
          <a:xfrm>
            <a:off x="5736100" y="3674242"/>
            <a:ext cx="1092200" cy="553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 X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2A539-7C59-4391-A7F7-318B2707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3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2642981" y="3202080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863339" y="394313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4119213" y="4216870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9E80EB-F5E6-475A-A78E-4FB3FC35FCA3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589675-4C1B-4C9E-910B-567EB5616195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7C1DE-48FA-4B93-ACBE-0C0354F271AE}"/>
              </a:ext>
            </a:extLst>
          </p:cNvPr>
          <p:cNvSpPr/>
          <p:nvPr/>
        </p:nvSpPr>
        <p:spPr>
          <a:xfrm>
            <a:off x="1296506" y="1622382"/>
            <a:ext cx="2537461" cy="532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(each main:block)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873573-FA43-4F91-830C-EA6FA12E1DC7}"/>
              </a:ext>
            </a:extLst>
          </p:cNvPr>
          <p:cNvSpPr/>
          <p:nvPr/>
        </p:nvSpPr>
        <p:spPr>
          <a:xfrm>
            <a:off x="9090335" y="4268661"/>
            <a:ext cx="2537461" cy="532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Through t=16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9A8D19-B59E-4234-A93E-7E6279E1708E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07A500-CB12-44CB-BBC7-88842E49246B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2E95A8-CD6E-4EC6-8463-6C78979196C8}"/>
              </a:ext>
            </a:extLst>
          </p:cNvPr>
          <p:cNvSpPr txBox="1"/>
          <p:nvPr/>
        </p:nvSpPr>
        <p:spPr>
          <a:xfrm>
            <a:off x="2629779" y="2806499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3644A0-65A8-4C08-88DB-96B650AC9DC4}"/>
              </a:ext>
            </a:extLst>
          </p:cNvPr>
          <p:cNvSpPr txBox="1"/>
          <p:nvPr/>
        </p:nvSpPr>
        <p:spPr>
          <a:xfrm>
            <a:off x="2900502" y="3560665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046048-D916-42F4-A24E-AD89086203DF}"/>
              </a:ext>
            </a:extLst>
          </p:cNvPr>
          <p:cNvSpPr txBox="1"/>
          <p:nvPr/>
        </p:nvSpPr>
        <p:spPr>
          <a:xfrm>
            <a:off x="3999438" y="382051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1605A3-2230-4BB4-87E7-9B365AB5CB70}"/>
              </a:ext>
            </a:extLst>
          </p:cNvPr>
          <p:cNvSpPr txBox="1"/>
          <p:nvPr/>
        </p:nvSpPr>
        <p:spPr>
          <a:xfrm>
            <a:off x="3903690" y="4928292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735FB-498F-4171-BD76-EB91C77E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80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2159818" y="3546740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4653694" y="3873697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F4AAF8-5A02-486E-A8BC-743F5E59A318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C575F6-757E-4C31-9881-4F771D3F5FD0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CCE06-EB9A-4AFC-B770-D6B11DD34B91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29F892-870D-403D-84F3-4515C6C06F83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C040FD-87E5-4AAC-8AB6-8A14E93730B9}"/>
              </a:ext>
            </a:extLst>
          </p:cNvPr>
          <p:cNvCxnSpPr>
            <a:cxnSpLocks/>
          </p:cNvCxnSpPr>
          <p:nvPr/>
        </p:nvCxnSpPr>
        <p:spPr>
          <a:xfrm flipH="1">
            <a:off x="2291873" y="3263484"/>
            <a:ext cx="555742" cy="31832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1AF20AA-2527-404C-B511-36EF9A478600}"/>
              </a:ext>
            </a:extLst>
          </p:cNvPr>
          <p:cNvCxnSpPr>
            <a:cxnSpLocks/>
          </p:cNvCxnSpPr>
          <p:nvPr/>
        </p:nvCxnSpPr>
        <p:spPr>
          <a:xfrm flipH="1">
            <a:off x="2532061" y="3919864"/>
            <a:ext cx="555742" cy="31832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C1F25-2E09-4C65-9567-4CF37B0D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04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2667600" y="3214465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4157352" y="4167387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3B601E-E122-4F57-A346-2C3A0991EEF1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B976D8-0EA3-4C5F-9C5C-1A3397FC3483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755768-A516-4B1F-957B-4154E7689380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90167-F3BA-4ABD-80B8-730B5293C850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54335-BC02-43BF-8939-6F54B877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9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B39A4-0D75-49B9-BD85-00028AB7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8" y="1375100"/>
            <a:ext cx="5368393" cy="2899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52C12-09E2-4B52-87A6-00D7B059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16" y="215379"/>
            <a:ext cx="3161253" cy="848086"/>
          </a:xfrm>
        </p:spPr>
        <p:txBody>
          <a:bodyPr/>
          <a:lstStyle/>
          <a:p>
            <a:r>
              <a:rPr lang="en-US" b="1" dirty="0"/>
              <a:t>Drivechain?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C31A8-1715-4695-873E-BC75AD64D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" r="7625"/>
          <a:stretch/>
        </p:blipFill>
        <p:spPr>
          <a:xfrm>
            <a:off x="4458273" y="1063465"/>
            <a:ext cx="7062281" cy="55628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35048B-5081-452E-B062-3C4AA36B7685}"/>
              </a:ext>
            </a:extLst>
          </p:cNvPr>
          <p:cNvSpPr/>
          <p:nvPr/>
        </p:nvSpPr>
        <p:spPr>
          <a:xfrm>
            <a:off x="4380712" y="3861741"/>
            <a:ext cx="3112851" cy="272374"/>
          </a:xfrm>
          <a:prstGeom prst="roundRect">
            <a:avLst>
              <a:gd name="adj" fmla="val 4881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18EC4-7FAD-40CE-8F62-62A8F44ED0BE}"/>
              </a:ext>
            </a:extLst>
          </p:cNvPr>
          <p:cNvSpPr/>
          <p:nvPr/>
        </p:nvSpPr>
        <p:spPr>
          <a:xfrm>
            <a:off x="4310736" y="5527737"/>
            <a:ext cx="7357354" cy="67414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8A126-66FC-4B75-9671-1937B20C06B8}"/>
              </a:ext>
            </a:extLst>
          </p:cNvPr>
          <p:cNvSpPr/>
          <p:nvPr/>
        </p:nvSpPr>
        <p:spPr>
          <a:xfrm>
            <a:off x="4421420" y="5728623"/>
            <a:ext cx="3112851" cy="272374"/>
          </a:xfrm>
          <a:prstGeom prst="roundRect">
            <a:avLst>
              <a:gd name="adj" fmla="val 4881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297B99-8E8A-426B-9A6E-0389EEA312B6}"/>
              </a:ext>
            </a:extLst>
          </p:cNvPr>
          <p:cNvSpPr/>
          <p:nvPr/>
        </p:nvSpPr>
        <p:spPr>
          <a:xfrm>
            <a:off x="4876562" y="3078670"/>
            <a:ext cx="5026195" cy="272374"/>
          </a:xfrm>
          <a:prstGeom prst="roundRect">
            <a:avLst>
              <a:gd name="adj" fmla="val 4881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28745-AF7D-4599-B1AC-AB94765F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49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3193711" y="2885681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3624898" y="4497307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7ECBE2-D6F9-4983-BD0B-EE009811E02B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F9857F-A19C-48B8-97B1-14E37A749DC0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BF1816-BB25-4374-ACEE-11D030D104B3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05B526-6A6B-48A6-B94B-F30DB475B7B7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0B71-B304-42BA-8332-10C2F3F0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54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No action taken.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3193711" y="2885681"/>
            <a:ext cx="819852" cy="342690"/>
          </a:xfrm>
          <a:prstGeom prst="flowChartMagneticDrum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3624898" y="4497307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B9089-A70B-417B-9070-CE236E000CA1}"/>
              </a:ext>
            </a:extLst>
          </p:cNvPr>
          <p:cNvSpPr/>
          <p:nvPr/>
        </p:nvSpPr>
        <p:spPr>
          <a:xfrm>
            <a:off x="8720863" y="1860390"/>
            <a:ext cx="2009775" cy="619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Abstain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0C77C-816B-414E-A4AB-7B57806E90FD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37B068-1244-4FFD-9990-BD064D8650FB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8F9814-0761-4AC9-B64B-EB4AD9540083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FA6866-B2A8-4E43-B86F-11F3D50B4AE0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655FC-8ED3-43B4-B36D-E09CCA00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i="1" dirty="0"/>
              <a:t>Everything</a:t>
            </a:r>
            <a:r>
              <a:rPr lang="en-US" dirty="0"/>
              <a:t> moves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2686079" y="3190655"/>
            <a:ext cx="819852" cy="342690"/>
          </a:xfrm>
          <a:prstGeom prst="flowChartMagneticDru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>
            <a:extLst>
              <a:ext uri="{FF2B5EF4-FFF2-40B4-BE49-F238E27FC236}">
                <a16:creationId xmlns:a16="http://schemas.microsoft.com/office/drawing/2014/main" id="{1ADC4FC2-3916-4468-B5B1-182D5F5B7E64}"/>
              </a:ext>
            </a:extLst>
          </p:cNvPr>
          <p:cNvSpPr/>
          <p:nvPr/>
        </p:nvSpPr>
        <p:spPr>
          <a:xfrm rot="8930013">
            <a:off x="3078875" y="4813741"/>
            <a:ext cx="819852" cy="342690"/>
          </a:xfrm>
          <a:prstGeom prst="flowChartMagneticDrum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B9089-A70B-417B-9070-CE236E000CA1}"/>
              </a:ext>
            </a:extLst>
          </p:cNvPr>
          <p:cNvSpPr/>
          <p:nvPr/>
        </p:nvSpPr>
        <p:spPr>
          <a:xfrm>
            <a:off x="8514858" y="2066332"/>
            <a:ext cx="2009775" cy="61952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Alarm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1A62AC-C7CC-49B8-A9E1-A2651DB10DF2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B4333A-6797-44D3-B1DB-C1A0D430B05C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CCB8D-F8D8-48B4-A0CB-92807E977717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85E55B-B8C5-4BEF-9715-248F4E8C8858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761C-FDB9-4026-8F07-B713D709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6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3132088" y="2948706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15</a:t>
            </a: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5EB298B8-ECD1-4BB8-A5CC-978A7DF6E105}"/>
              </a:ext>
            </a:extLst>
          </p:cNvPr>
          <p:cNvSpPr/>
          <p:nvPr/>
        </p:nvSpPr>
        <p:spPr>
          <a:xfrm rot="8930013">
            <a:off x="3060807" y="4823313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884F28-14CD-4E6E-B82F-1A69192DC583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D984D9-E603-42E8-85E4-BDA34D7268AC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F074FA-6957-48AA-9B4E-707CAA25A6BF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D2FC57-C995-49B9-864B-CFDD0B50A5A5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FC8B4-F84F-440B-BE81-788CEFDA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99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2180-26F7-4837-B64C-74222634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Sidechain, Only One </a:t>
            </a:r>
            <a:r>
              <a:rPr lang="en-US" dirty="0" err="1"/>
              <a:t>Traincar</a:t>
            </a:r>
            <a:r>
              <a:rPr lang="en-US" dirty="0"/>
              <a:t> can advance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B7C0-CBB5-4A53-AE58-A6C428144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912" y="1264466"/>
            <a:ext cx="4016375" cy="570026"/>
          </a:xfrm>
        </p:spPr>
        <p:txBody>
          <a:bodyPr/>
          <a:lstStyle/>
          <a:p>
            <a:r>
              <a:rPr lang="en-US" dirty="0"/>
              <a:t>The others move back.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868002-BF6F-4481-A964-C3BBF5CB4456}"/>
              </a:ext>
            </a:extLst>
          </p:cNvPr>
          <p:cNvCxnSpPr>
            <a:cxnSpLocks/>
          </p:cNvCxnSpPr>
          <p:nvPr/>
        </p:nvCxnSpPr>
        <p:spPr>
          <a:xfrm flipV="1">
            <a:off x="1609725" y="21447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0A95E-337B-4139-B75E-FB2DEAD21855}"/>
              </a:ext>
            </a:extLst>
          </p:cNvPr>
          <p:cNvCxnSpPr>
            <a:cxnSpLocks/>
          </p:cNvCxnSpPr>
          <p:nvPr/>
        </p:nvCxnSpPr>
        <p:spPr>
          <a:xfrm flipV="1">
            <a:off x="1762125" y="22971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3F9FF9-A6CD-433E-A35D-4CD1F3030EFB}"/>
              </a:ext>
            </a:extLst>
          </p:cNvPr>
          <p:cNvCxnSpPr>
            <a:cxnSpLocks/>
          </p:cNvCxnSpPr>
          <p:nvPr/>
        </p:nvCxnSpPr>
        <p:spPr>
          <a:xfrm flipV="1">
            <a:off x="2276475" y="26118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FC803-D5BB-45DA-BD01-B38C91ADF56F}"/>
              </a:ext>
            </a:extLst>
          </p:cNvPr>
          <p:cNvCxnSpPr>
            <a:cxnSpLocks/>
          </p:cNvCxnSpPr>
          <p:nvPr/>
        </p:nvCxnSpPr>
        <p:spPr>
          <a:xfrm flipV="1">
            <a:off x="2428875" y="27642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C539B4-5F94-46BF-9550-71DF38E8937E}"/>
              </a:ext>
            </a:extLst>
          </p:cNvPr>
          <p:cNvCxnSpPr>
            <a:cxnSpLocks/>
          </p:cNvCxnSpPr>
          <p:nvPr/>
        </p:nvCxnSpPr>
        <p:spPr>
          <a:xfrm flipV="1">
            <a:off x="3086100" y="31154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53CB95-03F0-40C1-8462-3769F3515AB8}"/>
              </a:ext>
            </a:extLst>
          </p:cNvPr>
          <p:cNvCxnSpPr>
            <a:cxnSpLocks/>
          </p:cNvCxnSpPr>
          <p:nvPr/>
        </p:nvCxnSpPr>
        <p:spPr>
          <a:xfrm flipV="1">
            <a:off x="3238500" y="3267868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DF5FE9-A585-455F-9DAD-AF8352EDC5C7}"/>
              </a:ext>
            </a:extLst>
          </p:cNvPr>
          <p:cNvCxnSpPr>
            <a:cxnSpLocks/>
          </p:cNvCxnSpPr>
          <p:nvPr/>
        </p:nvCxnSpPr>
        <p:spPr>
          <a:xfrm flipV="1">
            <a:off x="3752850" y="35825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856151-BC2E-4B95-BFAE-AFF8CE11E69D}"/>
              </a:ext>
            </a:extLst>
          </p:cNvPr>
          <p:cNvCxnSpPr>
            <a:cxnSpLocks/>
          </p:cNvCxnSpPr>
          <p:nvPr/>
        </p:nvCxnSpPr>
        <p:spPr>
          <a:xfrm flipV="1">
            <a:off x="3905250" y="3734989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0E53FA-4261-4DB3-96C1-7FCD799A567D}"/>
              </a:ext>
            </a:extLst>
          </p:cNvPr>
          <p:cNvCxnSpPr>
            <a:cxnSpLocks/>
          </p:cNvCxnSpPr>
          <p:nvPr/>
        </p:nvCxnSpPr>
        <p:spPr>
          <a:xfrm flipH="1" flipV="1">
            <a:off x="933451" y="3735584"/>
            <a:ext cx="3595687" cy="23854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443652-CB47-4E6A-9C0C-C8256640F0BE}"/>
              </a:ext>
            </a:extLst>
          </p:cNvPr>
          <p:cNvCxnSpPr>
            <a:cxnSpLocks/>
          </p:cNvCxnSpPr>
          <p:nvPr/>
        </p:nvCxnSpPr>
        <p:spPr>
          <a:xfrm flipH="1" flipV="1">
            <a:off x="1425417" y="3348237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F942B71-D09B-4C50-A2EF-1216F2D64798}"/>
              </a:ext>
            </a:extLst>
          </p:cNvPr>
          <p:cNvCxnSpPr>
            <a:cxnSpLocks/>
          </p:cNvCxnSpPr>
          <p:nvPr/>
        </p:nvCxnSpPr>
        <p:spPr>
          <a:xfrm flipH="1" flipV="1">
            <a:off x="1989296" y="3029743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7FC95E-6B9B-4FE5-BE6B-BF228BA1E556}"/>
              </a:ext>
            </a:extLst>
          </p:cNvPr>
          <p:cNvCxnSpPr>
            <a:cxnSpLocks/>
          </p:cNvCxnSpPr>
          <p:nvPr/>
        </p:nvCxnSpPr>
        <p:spPr>
          <a:xfrm flipH="1" flipV="1">
            <a:off x="2424113" y="2723830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50056A-024B-44C6-816E-B939CFAC91A9}"/>
              </a:ext>
            </a:extLst>
          </p:cNvPr>
          <p:cNvCxnSpPr>
            <a:cxnSpLocks/>
          </p:cNvCxnSpPr>
          <p:nvPr/>
        </p:nvCxnSpPr>
        <p:spPr>
          <a:xfrm flipH="1" flipV="1">
            <a:off x="2948703" y="2479911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E01C55-EA36-4896-BF54-2EFB1AD958B7}"/>
              </a:ext>
            </a:extLst>
          </p:cNvPr>
          <p:cNvCxnSpPr>
            <a:cxnSpLocks/>
          </p:cNvCxnSpPr>
          <p:nvPr/>
        </p:nvCxnSpPr>
        <p:spPr>
          <a:xfrm flipH="1" flipV="1">
            <a:off x="3482339" y="2227182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irect Access Storage 43">
            <a:extLst>
              <a:ext uri="{FF2B5EF4-FFF2-40B4-BE49-F238E27FC236}">
                <a16:creationId xmlns:a16="http://schemas.microsoft.com/office/drawing/2014/main" id="{43843EFE-26E4-43AF-A087-978B0B70ED84}"/>
              </a:ext>
            </a:extLst>
          </p:cNvPr>
          <p:cNvSpPr/>
          <p:nvPr/>
        </p:nvSpPr>
        <p:spPr>
          <a:xfrm rot="8930013">
            <a:off x="3602855" y="2682073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>
            <a:extLst>
              <a:ext uri="{FF2B5EF4-FFF2-40B4-BE49-F238E27FC236}">
                <a16:creationId xmlns:a16="http://schemas.microsoft.com/office/drawing/2014/main" id="{8D089A00-E5CB-4271-86F6-DEE31BA38CE6}"/>
              </a:ext>
            </a:extLst>
          </p:cNvPr>
          <p:cNvSpPr/>
          <p:nvPr/>
        </p:nvSpPr>
        <p:spPr>
          <a:xfrm rot="8930013">
            <a:off x="2267029" y="4275641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irect Access Storage 46">
            <a:extLst>
              <a:ext uri="{FF2B5EF4-FFF2-40B4-BE49-F238E27FC236}">
                <a16:creationId xmlns:a16="http://schemas.microsoft.com/office/drawing/2014/main" id="{909B2A70-3448-4DE6-B68B-F0158BBD209E}"/>
              </a:ext>
            </a:extLst>
          </p:cNvPr>
          <p:cNvSpPr/>
          <p:nvPr/>
        </p:nvSpPr>
        <p:spPr>
          <a:xfrm rot="8930013">
            <a:off x="3742829" y="5290648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C33098-4696-4EDC-A7FF-1819C527131B}"/>
              </a:ext>
            </a:extLst>
          </p:cNvPr>
          <p:cNvCxnSpPr>
            <a:cxnSpLocks/>
          </p:cNvCxnSpPr>
          <p:nvPr/>
        </p:nvCxnSpPr>
        <p:spPr>
          <a:xfrm flipH="1" flipV="1">
            <a:off x="4444059" y="133846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B7FC86-952B-414F-9462-A36D9E9F834B}"/>
              </a:ext>
            </a:extLst>
          </p:cNvPr>
          <p:cNvCxnSpPr>
            <a:cxnSpLocks/>
          </p:cNvCxnSpPr>
          <p:nvPr/>
        </p:nvCxnSpPr>
        <p:spPr>
          <a:xfrm flipV="1">
            <a:off x="4165239" y="3916538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D8F021-0663-4F94-9D61-53BB98F0432A}"/>
              </a:ext>
            </a:extLst>
          </p:cNvPr>
          <p:cNvCxnSpPr>
            <a:cxnSpLocks/>
          </p:cNvCxnSpPr>
          <p:nvPr/>
        </p:nvCxnSpPr>
        <p:spPr>
          <a:xfrm flipV="1">
            <a:off x="381001" y="1389369"/>
            <a:ext cx="4071216" cy="254811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3BFC4-B5D6-4355-93F8-29D877B682B0}"/>
              </a:ext>
            </a:extLst>
          </p:cNvPr>
          <p:cNvCxnSpPr>
            <a:cxnSpLocks/>
          </p:cNvCxnSpPr>
          <p:nvPr/>
        </p:nvCxnSpPr>
        <p:spPr>
          <a:xfrm flipH="1" flipV="1">
            <a:off x="378423" y="3914923"/>
            <a:ext cx="3830715" cy="2601499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F17A97-8276-42C1-AD34-5D063B2E7172}"/>
              </a:ext>
            </a:extLst>
          </p:cNvPr>
          <p:cNvCxnSpPr>
            <a:cxnSpLocks/>
          </p:cNvCxnSpPr>
          <p:nvPr/>
        </p:nvCxnSpPr>
        <p:spPr>
          <a:xfrm flipH="1" flipV="1">
            <a:off x="3863340" y="1909764"/>
            <a:ext cx="3595687" cy="2385417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D2A645-113C-4885-AB76-04E4273BED10}"/>
              </a:ext>
            </a:extLst>
          </p:cNvPr>
          <p:cNvSpPr txBox="1"/>
          <p:nvPr/>
        </p:nvSpPr>
        <p:spPr>
          <a:xfrm rot="2189594">
            <a:off x="1933997" y="4785120"/>
            <a:ext cx="1224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START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D2D6D25-CD37-4EF0-B596-EC489C2CF53F}"/>
              </a:ext>
            </a:extLst>
          </p:cNvPr>
          <p:cNvSpPr txBox="1">
            <a:spLocks/>
          </p:cNvSpPr>
          <p:nvPr/>
        </p:nvSpPr>
        <p:spPr>
          <a:xfrm>
            <a:off x="5230812" y="5862779"/>
            <a:ext cx="4016375" cy="570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Sidechain #6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B23768D3-9344-4878-9F61-450EB2EB4DBF}"/>
              </a:ext>
            </a:extLst>
          </p:cNvPr>
          <p:cNvSpPr txBox="1">
            <a:spLocks/>
          </p:cNvSpPr>
          <p:nvPr/>
        </p:nvSpPr>
        <p:spPr>
          <a:xfrm>
            <a:off x="9333559" y="3186880"/>
            <a:ext cx="1700507" cy="790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 = 16</a:t>
            </a: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5EB298B8-ECD1-4BB8-A5CC-978A7DF6E105}"/>
              </a:ext>
            </a:extLst>
          </p:cNvPr>
          <p:cNvSpPr/>
          <p:nvPr/>
        </p:nvSpPr>
        <p:spPr>
          <a:xfrm rot="8930013">
            <a:off x="3060807" y="4823313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C3FEC0-1E4B-4A55-A76F-A43C8F61F57C}"/>
              </a:ext>
            </a:extLst>
          </p:cNvPr>
          <p:cNvSpPr txBox="1"/>
          <p:nvPr/>
        </p:nvSpPr>
        <p:spPr>
          <a:xfrm>
            <a:off x="635244" y="4301657"/>
            <a:ext cx="835485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AE57E1-2AAF-4603-A8A9-46F9F14E22C3}"/>
              </a:ext>
            </a:extLst>
          </p:cNvPr>
          <p:cNvSpPr txBox="1"/>
          <p:nvPr/>
        </p:nvSpPr>
        <p:spPr>
          <a:xfrm>
            <a:off x="1337855" y="4870022"/>
            <a:ext cx="630301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83C28D-1B9D-46C6-A769-C3D081B52EE5}"/>
              </a:ext>
            </a:extLst>
          </p:cNvPr>
          <p:cNvSpPr txBox="1"/>
          <p:nvPr/>
        </p:nvSpPr>
        <p:spPr>
          <a:xfrm>
            <a:off x="2018351" y="5471296"/>
            <a:ext cx="849913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[Z,K]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8BF84D-EF68-4B8C-8549-A6DAF2AABC7B}"/>
              </a:ext>
            </a:extLst>
          </p:cNvPr>
          <p:cNvSpPr txBox="1"/>
          <p:nvPr/>
        </p:nvSpPr>
        <p:spPr>
          <a:xfrm>
            <a:off x="3052907" y="5931308"/>
            <a:ext cx="591829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solidFill>
              <a:srgbClr val="F4AAEB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[X]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98D3-3117-4A36-8AC6-5BB385353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71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5F96-6C6F-4FE1-B942-922F2F21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95" y="314454"/>
            <a:ext cx="10515600" cy="879079"/>
          </a:xfrm>
        </p:spPr>
        <p:txBody>
          <a:bodyPr>
            <a:normAutofit/>
          </a:bodyPr>
          <a:lstStyle/>
          <a:p>
            <a:r>
              <a:rPr lang="en-US" sz="4800" b="1" dirty="0"/>
              <a:t>Finish Line = Withdraw BTC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6DEC-E67E-41A9-A29A-87CFB433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78" y="1164424"/>
            <a:ext cx="11476844" cy="2256959"/>
          </a:xfrm>
        </p:spPr>
        <p:txBody>
          <a:bodyPr>
            <a:normAutofit/>
          </a:bodyPr>
          <a:lstStyle/>
          <a:p>
            <a:r>
              <a:rPr lang="en-US" baseline="0" dirty="0"/>
              <a:t>If a train car advances 13,</a:t>
            </a:r>
            <a:r>
              <a:rPr lang="en-US" dirty="0"/>
              <a:t>150 places (3 months </a:t>
            </a:r>
            <a:r>
              <a:rPr lang="en-US" dirty="0" err="1"/>
              <a:t>confs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aseline="0" dirty="0"/>
              <a:t>‘</a:t>
            </a:r>
            <a:r>
              <a:rPr lang="en-US" b="1" baseline="0" dirty="0">
                <a:highlight>
                  <a:srgbClr val="FFFF00"/>
                </a:highlight>
              </a:rPr>
              <a:t>finish line</a:t>
            </a:r>
            <a:r>
              <a:rPr lang="en-US" baseline="0" dirty="0"/>
              <a:t>’</a:t>
            </a:r>
          </a:p>
          <a:p>
            <a:pPr lvl="1"/>
            <a:r>
              <a:rPr lang="en-US" b="1" baseline="0" dirty="0"/>
              <a:t>“Passengers” </a:t>
            </a:r>
            <a:r>
              <a:rPr lang="en-US" baseline="0" dirty="0"/>
              <a:t>can </a:t>
            </a:r>
            <a:r>
              <a:rPr lang="en-US" b="1" baseline="0" dirty="0"/>
              <a:t>“disembark”</a:t>
            </a:r>
            <a:r>
              <a:rPr lang="en-US" baseline="0" dirty="0"/>
              <a:t>.</a:t>
            </a:r>
          </a:p>
          <a:p>
            <a:pPr lvl="1"/>
            <a:r>
              <a:rPr lang="en-US" i="1" dirty="0"/>
              <a:t>“</a:t>
            </a:r>
            <a:r>
              <a:rPr lang="en-US" i="1" u="sng" dirty="0"/>
              <a:t>Its txns</a:t>
            </a:r>
            <a:r>
              <a:rPr lang="en-US" i="1" dirty="0"/>
              <a:t>” </a:t>
            </a:r>
            <a:r>
              <a:rPr lang="en-US" dirty="0"/>
              <a:t>can </a:t>
            </a:r>
            <a:r>
              <a:rPr lang="en-US" i="1" dirty="0"/>
              <a:t>“</a:t>
            </a:r>
            <a:r>
              <a:rPr lang="en-US" i="1" u="sng" dirty="0"/>
              <a:t>be included [in a main:block]</a:t>
            </a:r>
            <a:r>
              <a:rPr lang="en-US" i="1" dirty="0"/>
              <a:t>”</a:t>
            </a:r>
            <a:r>
              <a:rPr lang="en-US" dirty="0"/>
              <a:t>.</a:t>
            </a:r>
            <a:endParaRPr lang="en-US" baseline="0" dirty="0"/>
          </a:p>
          <a:p>
            <a:pPr lvl="1"/>
            <a:r>
              <a:rPr lang="en-US" dirty="0"/>
              <a:t>BTC has moved from sidechain to mainchain, finally.</a:t>
            </a:r>
          </a:p>
          <a:p>
            <a:r>
              <a:rPr lang="en-US" dirty="0"/>
              <a:t>Trains “expire” after 26,300 blocks (6 months).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F7D08-31F3-470D-A16B-5119F9D3879B}"/>
              </a:ext>
            </a:extLst>
          </p:cNvPr>
          <p:cNvCxnSpPr>
            <a:cxnSpLocks/>
          </p:cNvCxnSpPr>
          <p:nvPr/>
        </p:nvCxnSpPr>
        <p:spPr>
          <a:xfrm flipV="1">
            <a:off x="6550025" y="34528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A4A5DA-B535-4D84-8E76-CEDDCF6D34EC}"/>
              </a:ext>
            </a:extLst>
          </p:cNvPr>
          <p:cNvCxnSpPr>
            <a:cxnSpLocks/>
          </p:cNvCxnSpPr>
          <p:nvPr/>
        </p:nvCxnSpPr>
        <p:spPr>
          <a:xfrm flipV="1">
            <a:off x="6702425" y="3605211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CA2566-D065-41E5-920E-39A06D6DF07C}"/>
              </a:ext>
            </a:extLst>
          </p:cNvPr>
          <p:cNvCxnSpPr>
            <a:cxnSpLocks/>
          </p:cNvCxnSpPr>
          <p:nvPr/>
        </p:nvCxnSpPr>
        <p:spPr>
          <a:xfrm flipV="1">
            <a:off x="7216775" y="39199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85E6C8-2F74-49CB-9172-CF6C73B9F19D}"/>
              </a:ext>
            </a:extLst>
          </p:cNvPr>
          <p:cNvCxnSpPr>
            <a:cxnSpLocks/>
          </p:cNvCxnSpPr>
          <p:nvPr/>
        </p:nvCxnSpPr>
        <p:spPr>
          <a:xfrm flipV="1">
            <a:off x="7369175" y="4072332"/>
            <a:ext cx="3486150" cy="2036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89B740C-5CD7-4C7A-ACA5-B4553D29DAA4}"/>
              </a:ext>
            </a:extLst>
          </p:cNvPr>
          <p:cNvSpPr txBox="1"/>
          <p:nvPr/>
        </p:nvSpPr>
        <p:spPr>
          <a:xfrm>
            <a:off x="5768163" y="545537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[E,F]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D7A03C-9221-4884-BB87-E7A90F119215}"/>
              </a:ext>
            </a:extLst>
          </p:cNvPr>
          <p:cNvSpPr txBox="1"/>
          <p:nvPr/>
        </p:nvSpPr>
        <p:spPr>
          <a:xfrm>
            <a:off x="6644923" y="5996643"/>
            <a:ext cx="63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[H]</a:t>
            </a:r>
          </a:p>
        </p:txBody>
      </p: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D5E3B34C-039D-421D-AE8D-3D036FEAAEF3}"/>
              </a:ext>
            </a:extLst>
          </p:cNvPr>
          <p:cNvSpPr/>
          <p:nvPr/>
        </p:nvSpPr>
        <p:spPr>
          <a:xfrm rot="8930013">
            <a:off x="8262888" y="4124812"/>
            <a:ext cx="819852" cy="342690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500D170D-DA1C-4062-9E7D-5152916E6791}"/>
              </a:ext>
            </a:extLst>
          </p:cNvPr>
          <p:cNvSpPr/>
          <p:nvPr/>
        </p:nvSpPr>
        <p:spPr>
          <a:xfrm rot="8930013">
            <a:off x="7215125" y="5605566"/>
            <a:ext cx="819852" cy="342690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A70858-8E6D-44F9-B7E5-23887DE99183}"/>
              </a:ext>
            </a:extLst>
          </p:cNvPr>
          <p:cNvCxnSpPr>
            <a:cxnSpLocks/>
          </p:cNvCxnSpPr>
          <p:nvPr/>
        </p:nvCxnSpPr>
        <p:spPr>
          <a:xfrm flipH="1" flipV="1">
            <a:off x="8931258" y="3661565"/>
            <a:ext cx="1635759" cy="1112835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C0E2B4-1F14-40B5-A6FE-EB72E0FED0E9}"/>
              </a:ext>
            </a:extLst>
          </p:cNvPr>
          <p:cNvSpPr txBox="1"/>
          <p:nvPr/>
        </p:nvSpPr>
        <p:spPr>
          <a:xfrm>
            <a:off x="9989199" y="4780945"/>
            <a:ext cx="1246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13,150</a:t>
            </a:r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734AAF88-09C7-4836-A7ED-D91B0E1AD8C7}"/>
              </a:ext>
            </a:extLst>
          </p:cNvPr>
          <p:cNvSpPr/>
          <p:nvPr/>
        </p:nvSpPr>
        <p:spPr>
          <a:xfrm>
            <a:off x="10968869" y="4191794"/>
            <a:ext cx="696837" cy="70683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F2E89F-8D98-4A41-AE99-7913FF775A4D}"/>
              </a:ext>
            </a:extLst>
          </p:cNvPr>
          <p:cNvSpPr txBox="1">
            <a:spLocks/>
          </p:cNvSpPr>
          <p:nvPr/>
        </p:nvSpPr>
        <p:spPr>
          <a:xfrm>
            <a:off x="279818" y="4533335"/>
            <a:ext cx="4406118" cy="21061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rgbClr val="00B050"/>
                </a:solidFill>
              </a:rPr>
              <a:t>This info</a:t>
            </a:r>
            <a:r>
              <a:rPr lang="en-US" b="1" dirty="0"/>
              <a:t> </a:t>
            </a:r>
            <a:r>
              <a:rPr lang="en-US" dirty="0"/>
              <a:t>is now “costly” to make, but </a:t>
            </a:r>
            <a:r>
              <a:rPr lang="en-US" i="1" dirty="0">
                <a:solidFill>
                  <a:srgbClr val="0070C0"/>
                </a:solidFill>
              </a:rPr>
              <a:t>easy to verify</a:t>
            </a:r>
            <a:r>
              <a:rPr lang="en-US" dirty="0"/>
              <a:t> (next slide). Just like PoW.</a:t>
            </a:r>
          </a:p>
          <a:p>
            <a:r>
              <a:rPr lang="en-US" dirty="0"/>
              <a:t>This is a de facto “SPV Proof” – the best so far.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D1A66C-E2DB-4A70-BC1D-0106A556C2C9}"/>
              </a:ext>
            </a:extLst>
          </p:cNvPr>
          <p:cNvSpPr/>
          <p:nvPr/>
        </p:nvSpPr>
        <p:spPr>
          <a:xfrm>
            <a:off x="5668535" y="5418149"/>
            <a:ext cx="1019930" cy="610127"/>
          </a:xfrm>
          <a:prstGeom prst="roundRect">
            <a:avLst>
              <a:gd name="adj" fmla="val 35166"/>
            </a:avLst>
          </a:prstGeom>
          <a:noFill/>
          <a:ln w="1016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9EE608-9DE1-49F3-8904-EC3BB2A2A51A}"/>
              </a:ext>
            </a:extLst>
          </p:cNvPr>
          <p:cNvSpPr/>
          <p:nvPr/>
        </p:nvSpPr>
        <p:spPr>
          <a:xfrm>
            <a:off x="6622469" y="5984476"/>
            <a:ext cx="636544" cy="610127"/>
          </a:xfrm>
          <a:prstGeom prst="roundRect">
            <a:avLst>
              <a:gd name="adj" fmla="val 35166"/>
            </a:avLst>
          </a:prstGeom>
          <a:noFill/>
          <a:ln w="101600">
            <a:solidFill>
              <a:srgbClr val="F4A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D7C320-20DB-485F-89EA-0D3E73B1BE08}"/>
              </a:ext>
            </a:extLst>
          </p:cNvPr>
          <p:cNvSpPr/>
          <p:nvPr/>
        </p:nvSpPr>
        <p:spPr>
          <a:xfrm>
            <a:off x="1627032" y="4057930"/>
            <a:ext cx="6585703" cy="544417"/>
          </a:xfrm>
          <a:custGeom>
            <a:avLst/>
            <a:gdLst>
              <a:gd name="connsiteX0" fmla="*/ 0 w 6356555"/>
              <a:gd name="connsiteY0" fmla="*/ 457200 h 457200"/>
              <a:gd name="connsiteX1" fmla="*/ 2831690 w 6356555"/>
              <a:gd name="connsiteY1" fmla="*/ 191729 h 457200"/>
              <a:gd name="connsiteX2" fmla="*/ 6356555 w 6356555"/>
              <a:gd name="connsiteY2" fmla="*/ 0 h 457200"/>
              <a:gd name="connsiteX0" fmla="*/ 0 w 6356555"/>
              <a:gd name="connsiteY0" fmla="*/ 547965 h 547965"/>
              <a:gd name="connsiteX1" fmla="*/ 2802193 w 6356555"/>
              <a:gd name="connsiteY1" fmla="*/ 17023 h 547965"/>
              <a:gd name="connsiteX2" fmla="*/ 6356555 w 6356555"/>
              <a:gd name="connsiteY2" fmla="*/ 90765 h 547965"/>
              <a:gd name="connsiteX0" fmla="*/ 0 w 6282813"/>
              <a:gd name="connsiteY0" fmla="*/ 547965 h 547965"/>
              <a:gd name="connsiteX1" fmla="*/ 2802193 w 6282813"/>
              <a:gd name="connsiteY1" fmla="*/ 17023 h 547965"/>
              <a:gd name="connsiteX2" fmla="*/ 6282813 w 6282813"/>
              <a:gd name="connsiteY2" fmla="*/ 90765 h 547965"/>
              <a:gd name="connsiteX0" fmla="*/ 0 w 6282813"/>
              <a:gd name="connsiteY0" fmla="*/ 560228 h 560228"/>
              <a:gd name="connsiteX1" fmla="*/ 2802193 w 6282813"/>
              <a:gd name="connsiteY1" fmla="*/ 29286 h 560228"/>
              <a:gd name="connsiteX2" fmla="*/ 6282813 w 6282813"/>
              <a:gd name="connsiteY2" fmla="*/ 103028 h 560228"/>
              <a:gd name="connsiteX0" fmla="*/ 0 w 6268774"/>
              <a:gd name="connsiteY0" fmla="*/ 544417 h 544417"/>
              <a:gd name="connsiteX1" fmla="*/ 2788154 w 6268774"/>
              <a:gd name="connsiteY1" fmla="*/ 28223 h 544417"/>
              <a:gd name="connsiteX2" fmla="*/ 6268774 w 6268774"/>
              <a:gd name="connsiteY2" fmla="*/ 101965 h 544417"/>
              <a:gd name="connsiteX0" fmla="*/ 0 w 6268774"/>
              <a:gd name="connsiteY0" fmla="*/ 544417 h 544417"/>
              <a:gd name="connsiteX1" fmla="*/ 2788154 w 6268774"/>
              <a:gd name="connsiteY1" fmla="*/ 28223 h 544417"/>
              <a:gd name="connsiteX2" fmla="*/ 6268774 w 6268774"/>
              <a:gd name="connsiteY2" fmla="*/ 101965 h 54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8774" h="544417">
                <a:moveTo>
                  <a:pt x="0" y="544417"/>
                </a:moveTo>
                <a:cubicBezTo>
                  <a:pt x="535167" y="95820"/>
                  <a:pt x="1743358" y="101965"/>
                  <a:pt x="2788154" y="28223"/>
                </a:cubicBezTo>
                <a:cubicBezTo>
                  <a:pt x="3832950" y="-45519"/>
                  <a:pt x="4918067" y="41742"/>
                  <a:pt x="6268774" y="101965"/>
                </a:cubicBezTo>
              </a:path>
            </a:pathLst>
          </a:cu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595A0-794A-459F-9701-EEEE18ABF57D}"/>
              </a:ext>
            </a:extLst>
          </p:cNvPr>
          <p:cNvSpPr txBox="1"/>
          <p:nvPr/>
        </p:nvSpPr>
        <p:spPr>
          <a:xfrm rot="2108477">
            <a:off x="9453338" y="3892629"/>
            <a:ext cx="8050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Finish!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63DA70-6FDC-45C4-BAA5-AB403D3C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95" y="2206827"/>
            <a:ext cx="2493724" cy="876507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076310-CA61-4CDF-A753-1A84F0B741C4}"/>
              </a:ext>
            </a:extLst>
          </p:cNvPr>
          <p:cNvSpPr txBox="1"/>
          <p:nvPr/>
        </p:nvSpPr>
        <p:spPr>
          <a:xfrm rot="21587082">
            <a:off x="8797590" y="1845049"/>
            <a:ext cx="108574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Train 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C8FD4-5508-49ED-9495-E450FFE3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9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CDB0F9-63F6-4D78-B7C2-9DFC345607DD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8246369" y="2336219"/>
            <a:ext cx="461421" cy="73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E625A3-35EA-4172-A5CE-53DFF9BE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49259"/>
            <a:ext cx="5234756" cy="1102874"/>
          </a:xfrm>
        </p:spPr>
        <p:txBody>
          <a:bodyPr>
            <a:normAutofit/>
          </a:bodyPr>
          <a:lstStyle/>
          <a:p>
            <a:r>
              <a:rPr lang="en-US" sz="7200" dirty="0"/>
              <a:t>Easy to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DDE9-750F-41F5-A999-6848FD8F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23" y="1336720"/>
            <a:ext cx="9653569" cy="1678150"/>
          </a:xfrm>
        </p:spPr>
        <p:txBody>
          <a:bodyPr>
            <a:normAutofit/>
          </a:bodyPr>
          <a:lstStyle/>
          <a:p>
            <a:r>
              <a:rPr lang="en-US" dirty="0"/>
              <a:t>Meanwhile, sidechain should make it </a:t>
            </a:r>
            <a:r>
              <a:rPr lang="en-US" b="1" dirty="0"/>
              <a:t>very</a:t>
            </a:r>
            <a:r>
              <a:rPr lang="en-US" dirty="0"/>
              <a:t> easy to learn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the “correct” withdrawal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Include it in </a:t>
            </a:r>
            <a:r>
              <a:rPr lang="en-US" i="1" u="sng" dirty="0"/>
              <a:t>every</a:t>
            </a:r>
            <a:r>
              <a:rPr lang="en-US" i="1" dirty="0"/>
              <a:t> </a:t>
            </a:r>
            <a:r>
              <a:rPr lang="en-US" dirty="0"/>
              <a:t>sidechain header (for 6 months).</a:t>
            </a:r>
          </a:p>
          <a:p>
            <a:pPr lvl="1"/>
            <a:r>
              <a:rPr lang="en-US" baseline="0" dirty="0"/>
              <a:t>Include it as the left node in a compound Merkle tree.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2B8AC-AC1C-4FBD-88FB-F99525F766DC}"/>
              </a:ext>
            </a:extLst>
          </p:cNvPr>
          <p:cNvSpPr/>
          <p:nvPr/>
        </p:nvSpPr>
        <p:spPr>
          <a:xfrm>
            <a:off x="6291882" y="435662"/>
            <a:ext cx="5044426" cy="738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Many ways to do it, DC won’t force a particular way...because it can’t (remember the veil).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F24CD-29E9-4FB0-ADFF-B97A8930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9" y="1444882"/>
            <a:ext cx="1935872" cy="2198255"/>
          </a:xfrm>
          <a:prstGeom prst="rect">
            <a:avLst/>
          </a:prstGeom>
          <a:ln w="38100" cap="sq">
            <a:solidFill>
              <a:srgbClr val="92D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E5E04A-0D06-460D-8E48-B9D1D323B657}"/>
              </a:ext>
            </a:extLst>
          </p:cNvPr>
          <p:cNvSpPr/>
          <p:nvPr/>
        </p:nvSpPr>
        <p:spPr>
          <a:xfrm>
            <a:off x="8739757" y="2828496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F6E778-B161-4365-9652-A5577C71CB63}"/>
              </a:ext>
            </a:extLst>
          </p:cNvPr>
          <p:cNvSpPr/>
          <p:nvPr/>
        </p:nvSpPr>
        <p:spPr>
          <a:xfrm>
            <a:off x="9101136" y="2828497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F7102-8926-4F6D-8911-A5721AEBE73A}"/>
              </a:ext>
            </a:extLst>
          </p:cNvPr>
          <p:cNvSpPr/>
          <p:nvPr/>
        </p:nvSpPr>
        <p:spPr>
          <a:xfrm>
            <a:off x="7858442" y="2499230"/>
            <a:ext cx="258618" cy="831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E5BC7-6CA5-4F1E-9321-78D2618BC578}"/>
              </a:ext>
            </a:extLst>
          </p:cNvPr>
          <p:cNvSpPr/>
          <p:nvPr/>
        </p:nvSpPr>
        <p:spPr>
          <a:xfrm>
            <a:off x="8016999" y="2828495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50815-C545-4707-BD51-C3A17016DED3}"/>
              </a:ext>
            </a:extLst>
          </p:cNvPr>
          <p:cNvSpPr/>
          <p:nvPr/>
        </p:nvSpPr>
        <p:spPr>
          <a:xfrm>
            <a:off x="8378378" y="2828496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14045-9988-4ACD-965E-E62F5659C410}"/>
              </a:ext>
            </a:extLst>
          </p:cNvPr>
          <p:cNvSpPr/>
          <p:nvPr/>
        </p:nvSpPr>
        <p:spPr>
          <a:xfrm>
            <a:off x="8190337" y="2636483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9FCF12-6837-47B8-863A-271C06B73B20}"/>
              </a:ext>
            </a:extLst>
          </p:cNvPr>
          <p:cNvSpPr/>
          <p:nvPr/>
        </p:nvSpPr>
        <p:spPr>
          <a:xfrm>
            <a:off x="8930906" y="2636482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F99E24-08DD-4ED7-B194-002605B0F708}"/>
              </a:ext>
            </a:extLst>
          </p:cNvPr>
          <p:cNvSpPr/>
          <p:nvPr/>
        </p:nvSpPr>
        <p:spPr>
          <a:xfrm>
            <a:off x="8578481" y="2409250"/>
            <a:ext cx="258618" cy="83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A3870-2FAF-4EB3-8CB7-196B68DD8959}"/>
              </a:ext>
            </a:extLst>
          </p:cNvPr>
          <p:cNvSpPr/>
          <p:nvPr/>
        </p:nvSpPr>
        <p:spPr>
          <a:xfrm>
            <a:off x="8117060" y="2253092"/>
            <a:ext cx="258618" cy="8312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4DA67C-3A18-4EEA-B0DE-FC8C966EC3D6}"/>
              </a:ext>
            </a:extLst>
          </p:cNvPr>
          <p:cNvCxnSpPr>
            <a:cxnSpLocks/>
            <a:stCxn id="8" idx="0"/>
            <a:endCxn id="14" idx="2"/>
          </p:cNvCxnSpPr>
          <p:nvPr/>
        </p:nvCxnSpPr>
        <p:spPr>
          <a:xfrm flipV="1">
            <a:off x="7987751" y="2336219"/>
            <a:ext cx="258618" cy="163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4CE459-617B-44A9-BDE9-A466312D7183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8319646" y="2492377"/>
            <a:ext cx="388144" cy="144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453DF6-DB71-490F-B1DC-16A1CD0826A3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 flipV="1">
            <a:off x="8707790" y="2492377"/>
            <a:ext cx="352425" cy="144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0672E4-76C7-405F-AAE1-F99629375A6C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H="1" flipV="1">
            <a:off x="9060215" y="2719609"/>
            <a:ext cx="170230" cy="108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32C98D-AE1D-43E9-BBA4-F60E5853451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8869066" y="2719610"/>
            <a:ext cx="191149" cy="10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03126A-5F18-449D-9923-9E235A7E7952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8146308" y="2719610"/>
            <a:ext cx="173338" cy="108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EF91C6-15BE-483A-9758-369B10D2F2F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8319646" y="2719610"/>
            <a:ext cx="188041" cy="108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74DDAC-9C2B-4E34-A761-DE8B02305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33738"/>
              </p:ext>
            </p:extLst>
          </p:nvPr>
        </p:nvGraphicFramePr>
        <p:xfrm>
          <a:off x="1465097" y="5537112"/>
          <a:ext cx="9653569" cy="113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0691">
                  <a:extLst>
                    <a:ext uri="{9D8B030D-6E8A-4147-A177-3AD203B41FA5}">
                      <a16:colId xmlns:a16="http://schemas.microsoft.com/office/drawing/2014/main" val="3260146087"/>
                    </a:ext>
                  </a:extLst>
                </a:gridCol>
                <a:gridCol w="3123115">
                  <a:extLst>
                    <a:ext uri="{9D8B030D-6E8A-4147-A177-3AD203B41FA5}">
                      <a16:colId xmlns:a16="http://schemas.microsoft.com/office/drawing/2014/main" val="2957195609"/>
                    </a:ext>
                  </a:extLst>
                </a:gridCol>
                <a:gridCol w="2409763">
                  <a:extLst>
                    <a:ext uri="{9D8B030D-6E8A-4147-A177-3AD203B41FA5}">
                      <a16:colId xmlns:a16="http://schemas.microsoft.com/office/drawing/2014/main" val="2374136725"/>
                    </a:ext>
                  </a:extLst>
                </a:gridCol>
              </a:tblGrid>
              <a:tr h="350859">
                <a:tc>
                  <a:txBody>
                    <a:bodyPr/>
                    <a:lstStyle/>
                    <a:p>
                      <a:r>
                        <a:rPr lang="en-US" sz="2000" dirty="0"/>
                        <a:t>Full Sidechain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Drivechain “Monitoring”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Improvement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7793"/>
                  </a:ext>
                </a:extLst>
              </a:tr>
              <a:tr h="734352">
                <a:tc>
                  <a:txBody>
                    <a:bodyPr/>
                    <a:lstStyle/>
                    <a:p>
                      <a:r>
                        <a:rPr lang="en-US" sz="2000" dirty="0"/>
                        <a:t>2 GB per week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(assuming current [1,4] MB limits)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One “bit” per 3 months</a:t>
                      </a:r>
                    </a:p>
                    <a:p>
                      <a:r>
                        <a:rPr lang="en-US" sz="2000" dirty="0"/>
                        <a:t>(in equilibrium case)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192,000,000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930512"/>
                  </a:ext>
                </a:extLst>
              </a:tr>
            </a:tbl>
          </a:graphicData>
        </a:graphic>
      </p:graphicFrame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27ABDBA-EB54-4512-B1CF-6270A6AC2D34}"/>
              </a:ext>
            </a:extLst>
          </p:cNvPr>
          <p:cNvSpPr txBox="1">
            <a:spLocks/>
          </p:cNvSpPr>
          <p:nvPr/>
        </p:nvSpPr>
        <p:spPr>
          <a:xfrm>
            <a:off x="423154" y="3168163"/>
            <a:ext cx="9049611" cy="22858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mainchain has </a:t>
            </a:r>
            <a:r>
              <a:rPr lang="en-US" b="1" dirty="0">
                <a:ln w="3175">
                  <a:solidFill>
                    <a:schemeClr val="tx1"/>
                  </a:solidFill>
                </a:ln>
                <a:solidFill>
                  <a:srgbClr val="F4AAEB"/>
                </a:solidFill>
              </a:rPr>
              <a:t>no idea </a:t>
            </a:r>
            <a:r>
              <a:rPr lang="en-US" dirty="0"/>
              <a:t>which withdrawals are </a:t>
            </a:r>
            <a:r>
              <a:rPr lang="en-US" dirty="0" err="1"/>
              <a:t>side:valid</a:t>
            </a:r>
            <a:r>
              <a:rPr lang="en-US" dirty="0"/>
              <a:t>.</a:t>
            </a:r>
          </a:p>
          <a:p>
            <a:r>
              <a:rPr lang="en-US" dirty="0"/>
              <a:t> But (disinterested) </a:t>
            </a:r>
            <a:r>
              <a:rPr lang="en-US" dirty="0" err="1"/>
              <a:t>main:users</a:t>
            </a:r>
            <a:r>
              <a:rPr lang="en-US" dirty="0"/>
              <a:t> and </a:t>
            </a:r>
            <a:r>
              <a:rPr lang="en-US" dirty="0" err="1"/>
              <a:t>main:miners</a:t>
            </a:r>
            <a:r>
              <a:rPr lang="en-US" dirty="0"/>
              <a:t> can still: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Run sidechain in SPV mode, and examining the withdrawals there for stability and consistency.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“Ask a friend” who runs this sidechain.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Social proof – look at reputable authorities, social media.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the Alarm (mentioned earlier).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F58CCF-3C87-43A9-8ED4-10195058A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31" y="4022321"/>
            <a:ext cx="1150871" cy="113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&quot;Not Allowed&quot; Symbol 36">
            <a:extLst>
              <a:ext uri="{FF2B5EF4-FFF2-40B4-BE49-F238E27FC236}">
                <a16:creationId xmlns:a16="http://schemas.microsoft.com/office/drawing/2014/main" id="{23BA43C0-7B0A-4595-A96B-1FD5611C8BDA}"/>
              </a:ext>
            </a:extLst>
          </p:cNvPr>
          <p:cNvSpPr/>
          <p:nvPr/>
        </p:nvSpPr>
        <p:spPr>
          <a:xfrm rot="5400000">
            <a:off x="10345161" y="3841681"/>
            <a:ext cx="1547009" cy="1496887"/>
          </a:xfrm>
          <a:prstGeom prst="noSmoking">
            <a:avLst>
              <a:gd name="adj" fmla="val 12298"/>
            </a:avLst>
          </a:prstGeom>
          <a:solidFill>
            <a:srgbClr val="FF0000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9F4D5F-364B-41EF-9C4D-5D892E05C474}"/>
              </a:ext>
            </a:extLst>
          </p:cNvPr>
          <p:cNvCxnSpPr>
            <a:cxnSpLocks/>
          </p:cNvCxnSpPr>
          <p:nvPr/>
        </p:nvCxnSpPr>
        <p:spPr>
          <a:xfrm>
            <a:off x="4409769" y="1961536"/>
            <a:ext cx="5177898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B7C1F56-53C7-4235-A125-773B88C123C7}"/>
              </a:ext>
            </a:extLst>
          </p:cNvPr>
          <p:cNvSpPr/>
          <p:nvPr/>
        </p:nvSpPr>
        <p:spPr>
          <a:xfrm>
            <a:off x="5776647" y="4236634"/>
            <a:ext cx="3661317" cy="313142"/>
          </a:xfrm>
          <a:prstGeom prst="rect">
            <a:avLst/>
          </a:prstGeom>
          <a:solidFill>
            <a:srgbClr val="F4AAEB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But, no idea which headers are valid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D0CB41C-2608-45E4-811E-972C6010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6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6EC55-D738-4FD8-956F-316AC07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11" y="2670275"/>
            <a:ext cx="3912834" cy="231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CC252-AB69-4684-8FD8-CE1D3305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30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b="1" u="sng" dirty="0"/>
              <a:t>UASF Defense</a:t>
            </a:r>
            <a:r>
              <a:rPr lang="en-US" sz="4800" b="1" dirty="0"/>
              <a:t> </a:t>
            </a:r>
            <a:r>
              <a:rPr lang="en-US" sz="4800" dirty="0"/>
              <a:t>[and threat of]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7D9A-C553-4485-8F17-34B60DEB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27" y="1468644"/>
            <a:ext cx="8353142" cy="5048250"/>
          </a:xfrm>
        </p:spPr>
        <p:txBody>
          <a:bodyPr>
            <a:normAutofit fontScale="92500"/>
          </a:bodyPr>
          <a:lstStyle/>
          <a:p>
            <a:r>
              <a:rPr lang="en-US" dirty="0"/>
              <a:t>If users detect a </a:t>
            </a:r>
            <a:r>
              <a:rPr lang="en-US" b="1" i="1" u="sng" dirty="0">
                <a:solidFill>
                  <a:srgbClr val="FF0000"/>
                </a:solidFill>
              </a:rPr>
              <a:t>bad withdrawal</a:t>
            </a:r>
            <a:r>
              <a:rPr lang="en-US" dirty="0"/>
              <a:t>, they can choose to reject any block that includes</a:t>
            </a:r>
            <a:r>
              <a:rPr lang="en-US" baseline="0" dirty="0"/>
              <a:t> it. (Ie, train arrives, but th</a:t>
            </a:r>
            <a:r>
              <a:rPr lang="en-US" dirty="0"/>
              <a:t>e doors don’t open, and</a:t>
            </a:r>
            <a:r>
              <a:rPr lang="en-US" baseline="0" dirty="0"/>
              <a:t> </a:t>
            </a:r>
            <a:r>
              <a:rPr lang="en-US" dirty="0"/>
              <a:t>passengers aren’t allowed to disembark.)</a:t>
            </a:r>
          </a:p>
          <a:p>
            <a:r>
              <a:rPr lang="en-US" dirty="0"/>
              <a:t>Plans to make this </a:t>
            </a:r>
            <a:r>
              <a:rPr lang="en-US" b="1" dirty="0"/>
              <a:t>very easy in the UI </a:t>
            </a:r>
            <a:r>
              <a:rPr lang="en-US" dirty="0"/>
              <a:t>– just a few clicks.</a:t>
            </a:r>
            <a:br>
              <a:rPr lang="en-US" dirty="0"/>
            </a:br>
            <a:r>
              <a:rPr lang="en-US" sz="2200" dirty="0"/>
              <a:t>( +Box: Danger if not joined my economic majority. ) </a:t>
            </a:r>
          </a:p>
          <a:p>
            <a:r>
              <a:rPr lang="en-US" dirty="0"/>
              <a:t>Users</a:t>
            </a:r>
            <a:r>
              <a:rPr lang="en-US" baseline="0" dirty="0"/>
              <a:t> can take their time, and will </a:t>
            </a:r>
            <a:r>
              <a:rPr lang="en-US" b="1" baseline="0" dirty="0"/>
              <a:t>never be surprised</a:t>
            </a:r>
            <a:r>
              <a:rPr lang="en-US" baseline="0" dirty="0"/>
              <a:t>. Takes 1+ month to advance 4,000 spaces, which is (1/3)</a:t>
            </a:r>
            <a:br>
              <a:rPr lang="en-US" baseline="0" dirty="0"/>
            </a:br>
            <a:r>
              <a:rPr lang="en-US" baseline="0" dirty="0"/>
              <a:t>the required distance. </a:t>
            </a:r>
            <a:r>
              <a:rPr lang="en-US" dirty="0"/>
              <a:t>– </a:t>
            </a:r>
            <a:r>
              <a:rPr lang="en-US" sz="2200" dirty="0"/>
              <a:t>Compare to V.O.I. and March 2013 HF.</a:t>
            </a:r>
            <a:endParaRPr lang="en-US" sz="2200" baseline="0" dirty="0"/>
          </a:p>
          <a:p>
            <a:r>
              <a:rPr lang="en-US" dirty="0"/>
              <a:t>Miners don’t know if users plan to UASF-defend, until</a:t>
            </a:r>
            <a:br>
              <a:rPr lang="en-US" dirty="0"/>
            </a:br>
            <a:r>
              <a:rPr lang="en-US" dirty="0"/>
              <a:t>they do it (ie, users automatically bluff for free).</a:t>
            </a:r>
          </a:p>
          <a:p>
            <a:r>
              <a:rPr lang="en-US" dirty="0"/>
              <a:t>Since it won’t accomplish anything, why bother attacking? If zero attacks, it is free to defend. Ideal!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25894-AD6D-4B34-B5E3-3CC0D98E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868" y="259817"/>
            <a:ext cx="1695789" cy="19744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72A2-EDC0-4F4F-9AB8-FFAD470F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2101">
            <a:off x="8503725" y="5191053"/>
            <a:ext cx="3544759" cy="1653794"/>
          </a:xfrm>
          <a:prstGeom prst="rect">
            <a:avLst/>
          </a:prstGeom>
        </p:spPr>
      </p:pic>
      <p:pic>
        <p:nvPicPr>
          <p:cNvPr id="4098" name="Picture 2" descr="Image result for scope icon">
            <a:extLst>
              <a:ext uri="{FF2B5EF4-FFF2-40B4-BE49-F238E27FC236}">
                <a16:creationId xmlns:a16="http://schemas.microsoft.com/office/drawing/2014/main" id="{7EF6F2B4-52CF-458E-B392-04A705F5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71" y="2576040"/>
            <a:ext cx="1927360" cy="19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BB5C7F7-1184-4C28-8044-EDCBD9D869C7}"/>
              </a:ext>
            </a:extLst>
          </p:cNvPr>
          <p:cNvSpPr/>
          <p:nvPr/>
        </p:nvSpPr>
        <p:spPr>
          <a:xfrm rot="4162798">
            <a:off x="10409790" y="1301093"/>
            <a:ext cx="2323523" cy="961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E201-CE6F-40E2-B3C6-B3CB2C6B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7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6EC55-D738-4FD8-956F-316AC07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11" y="2670275"/>
            <a:ext cx="3912834" cy="231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CC252-AB69-4684-8FD8-CE1D3305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30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b="1" u="sng" dirty="0"/>
              <a:t>UASF Defense</a:t>
            </a:r>
            <a:r>
              <a:rPr lang="en-US" sz="4800" b="1" dirty="0"/>
              <a:t> </a:t>
            </a:r>
            <a:r>
              <a:rPr lang="en-US" sz="4800" dirty="0"/>
              <a:t>[and threat of]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7D9A-C553-4485-8F17-34B60DEB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27" y="1468644"/>
            <a:ext cx="8353142" cy="5048250"/>
          </a:xfrm>
        </p:spPr>
        <p:txBody>
          <a:bodyPr>
            <a:normAutofit fontScale="92500"/>
          </a:bodyPr>
          <a:lstStyle/>
          <a:p>
            <a:r>
              <a:rPr lang="en-US" dirty="0"/>
              <a:t>If users detect a </a:t>
            </a:r>
            <a:r>
              <a:rPr lang="en-US" b="1" i="1" u="sng" dirty="0">
                <a:solidFill>
                  <a:srgbClr val="FF0000"/>
                </a:solidFill>
              </a:rPr>
              <a:t>bad withdrawal</a:t>
            </a:r>
            <a:r>
              <a:rPr lang="en-US" dirty="0"/>
              <a:t>, they can choose to reject any block that includes</a:t>
            </a:r>
            <a:r>
              <a:rPr lang="en-US" baseline="0" dirty="0"/>
              <a:t> it. (Ie, train arrives, but th</a:t>
            </a:r>
            <a:r>
              <a:rPr lang="en-US" dirty="0"/>
              <a:t>e doors don’t open, and</a:t>
            </a:r>
            <a:r>
              <a:rPr lang="en-US" baseline="0" dirty="0"/>
              <a:t> </a:t>
            </a:r>
            <a:r>
              <a:rPr lang="en-US" dirty="0"/>
              <a:t>passengers aren’t allowed to disembark.)</a:t>
            </a:r>
          </a:p>
          <a:p>
            <a:r>
              <a:rPr lang="en-US" dirty="0"/>
              <a:t>Plans to make this </a:t>
            </a:r>
            <a:r>
              <a:rPr lang="en-US" b="1" dirty="0"/>
              <a:t>very easy in the UI </a:t>
            </a:r>
            <a:r>
              <a:rPr lang="en-US" dirty="0"/>
              <a:t>– just a few clicks.</a:t>
            </a:r>
            <a:br>
              <a:rPr lang="en-US" dirty="0"/>
            </a:br>
            <a:r>
              <a:rPr lang="en-US" sz="2200" dirty="0"/>
              <a:t>( +Box: Danger if not joined my economic majority. ) </a:t>
            </a:r>
          </a:p>
          <a:p>
            <a:r>
              <a:rPr lang="en-US" dirty="0"/>
              <a:t>Users</a:t>
            </a:r>
            <a:r>
              <a:rPr lang="en-US" baseline="0" dirty="0"/>
              <a:t> can take their time, and will </a:t>
            </a:r>
            <a:r>
              <a:rPr lang="en-US" b="1" baseline="0" dirty="0"/>
              <a:t>never be surprised</a:t>
            </a:r>
            <a:r>
              <a:rPr lang="en-US" baseline="0" dirty="0"/>
              <a:t>. Takes 1+ month to advance 4,000 spaces, which is (1/3)</a:t>
            </a:r>
            <a:br>
              <a:rPr lang="en-US" baseline="0" dirty="0"/>
            </a:br>
            <a:r>
              <a:rPr lang="en-US" baseline="0" dirty="0"/>
              <a:t>the required distance. </a:t>
            </a:r>
            <a:r>
              <a:rPr lang="en-US" dirty="0"/>
              <a:t>– </a:t>
            </a:r>
            <a:r>
              <a:rPr lang="en-US" sz="2200" dirty="0"/>
              <a:t>Compare to V.O.I. and March 2013 HF.</a:t>
            </a:r>
            <a:endParaRPr lang="en-US" sz="2200" baseline="0" dirty="0"/>
          </a:p>
          <a:p>
            <a:r>
              <a:rPr lang="en-US" dirty="0"/>
              <a:t>Miners don’t know if users plan to UASF-defend, until</a:t>
            </a:r>
            <a:br>
              <a:rPr lang="en-US" dirty="0"/>
            </a:br>
            <a:r>
              <a:rPr lang="en-US" dirty="0"/>
              <a:t>they do it (ie, users automatically bluff for free).</a:t>
            </a:r>
          </a:p>
          <a:p>
            <a:r>
              <a:rPr lang="en-US" dirty="0"/>
              <a:t>Since it won’t accomplish anything, why bother attacking? If zero attacks, it is free to defend. Ideal!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25894-AD6D-4B34-B5E3-3CC0D98E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868" y="259817"/>
            <a:ext cx="1695789" cy="19744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4098" name="Picture 2" descr="Image result for scope icon">
            <a:extLst>
              <a:ext uri="{FF2B5EF4-FFF2-40B4-BE49-F238E27FC236}">
                <a16:creationId xmlns:a16="http://schemas.microsoft.com/office/drawing/2014/main" id="{7EF6F2B4-52CF-458E-B392-04A705F5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71" y="2576040"/>
            <a:ext cx="1927360" cy="19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BB5C7F7-1184-4C28-8044-EDCBD9D869C7}"/>
              </a:ext>
            </a:extLst>
          </p:cNvPr>
          <p:cNvSpPr/>
          <p:nvPr/>
        </p:nvSpPr>
        <p:spPr>
          <a:xfrm rot="4162798">
            <a:off x="10409790" y="1301093"/>
            <a:ext cx="2323523" cy="961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EB0F0-B205-420D-A880-A38E13B1ECBA}"/>
              </a:ext>
            </a:extLst>
          </p:cNvPr>
          <p:cNvSpPr/>
          <p:nvPr/>
        </p:nvSpPr>
        <p:spPr>
          <a:xfrm>
            <a:off x="428626" y="1206500"/>
            <a:ext cx="11334750" cy="5391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A72A2-EDC0-4F4F-9AB8-FFAD470F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72101">
            <a:off x="357221" y="3554973"/>
            <a:ext cx="6133130" cy="2861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67919-1A2C-4A4B-A3C7-B8A83629F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8" y="1387355"/>
            <a:ext cx="7922399" cy="2315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D3BA18-9D97-42A0-AF75-F9A0CA89C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831" y="3303146"/>
            <a:ext cx="4787569" cy="30719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BA70A4-12C8-45BD-AECC-1A6E31F3FC96}"/>
              </a:ext>
            </a:extLst>
          </p:cNvPr>
          <p:cNvSpPr/>
          <p:nvPr/>
        </p:nvSpPr>
        <p:spPr>
          <a:xfrm>
            <a:off x="1846600" y="6007100"/>
            <a:ext cx="8498800" cy="638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 Process, but: </a:t>
            </a:r>
            <a:r>
              <a:rPr lang="en-US" sz="2800" dirty="0">
                <a:solidFill>
                  <a:srgbClr val="FFC000"/>
                </a:solidFill>
              </a:rPr>
              <a:t>5-6 hours after </a:t>
            </a:r>
            <a:r>
              <a:rPr lang="en-US" sz="2800" dirty="0"/>
              <a:t>vs </a:t>
            </a:r>
            <a:r>
              <a:rPr lang="en-US" sz="2800" dirty="0">
                <a:solidFill>
                  <a:srgbClr val="92D050"/>
                </a:solidFill>
              </a:rPr>
              <a:t>3 months before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4638E4-CAE1-44A6-BF16-6B7580DFB977}"/>
              </a:ext>
            </a:extLst>
          </p:cNvPr>
          <p:cNvSpPr/>
          <p:nvPr/>
        </p:nvSpPr>
        <p:spPr>
          <a:xfrm>
            <a:off x="8100037" y="2856994"/>
            <a:ext cx="3407820" cy="638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Previous “Paradoxes”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1CC7E57-57C2-40ED-AF45-9CBE5603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5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6EC55-D738-4FD8-956F-316AC07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11" y="2670275"/>
            <a:ext cx="3912834" cy="231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CC252-AB69-4684-8FD8-CE1D3305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30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b="1" u="sng" dirty="0"/>
              <a:t>UASF Defense</a:t>
            </a:r>
            <a:r>
              <a:rPr lang="en-US" sz="4800" b="1" dirty="0"/>
              <a:t> </a:t>
            </a:r>
            <a:r>
              <a:rPr lang="en-US" sz="4800" dirty="0"/>
              <a:t>[and threat of]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7D9A-C553-4485-8F17-34B60DEB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27" y="1468644"/>
            <a:ext cx="8353142" cy="5048250"/>
          </a:xfrm>
        </p:spPr>
        <p:txBody>
          <a:bodyPr>
            <a:normAutofit fontScale="92500"/>
          </a:bodyPr>
          <a:lstStyle/>
          <a:p>
            <a:r>
              <a:rPr lang="en-US" dirty="0"/>
              <a:t>If users detect a </a:t>
            </a:r>
            <a:r>
              <a:rPr lang="en-US" b="1" i="1" u="sng" dirty="0">
                <a:solidFill>
                  <a:srgbClr val="FF0000"/>
                </a:solidFill>
              </a:rPr>
              <a:t>bad withdrawal</a:t>
            </a:r>
            <a:r>
              <a:rPr lang="en-US" dirty="0"/>
              <a:t>, they can choose to reject any block that includes</a:t>
            </a:r>
            <a:r>
              <a:rPr lang="en-US" baseline="0" dirty="0"/>
              <a:t> it. (Ie, train arrives, but th</a:t>
            </a:r>
            <a:r>
              <a:rPr lang="en-US" dirty="0"/>
              <a:t>e doors don’t open, and</a:t>
            </a:r>
            <a:r>
              <a:rPr lang="en-US" baseline="0" dirty="0"/>
              <a:t> </a:t>
            </a:r>
            <a:r>
              <a:rPr lang="en-US" dirty="0"/>
              <a:t>passengers aren’t allowed to disembark.)</a:t>
            </a:r>
          </a:p>
          <a:p>
            <a:r>
              <a:rPr lang="en-US" dirty="0"/>
              <a:t>Plans to make this </a:t>
            </a:r>
            <a:r>
              <a:rPr lang="en-US" b="1" dirty="0"/>
              <a:t>very easy in the UI </a:t>
            </a:r>
            <a:r>
              <a:rPr lang="en-US" dirty="0"/>
              <a:t>– just a few clicks.</a:t>
            </a:r>
            <a:br>
              <a:rPr lang="en-US" dirty="0"/>
            </a:br>
            <a:r>
              <a:rPr lang="en-US" sz="2200" dirty="0"/>
              <a:t>( +Box: Danger if not joined my economic majority. ) </a:t>
            </a:r>
          </a:p>
          <a:p>
            <a:r>
              <a:rPr lang="en-US" dirty="0"/>
              <a:t>Users</a:t>
            </a:r>
            <a:r>
              <a:rPr lang="en-US" baseline="0" dirty="0"/>
              <a:t> can take their time, and will </a:t>
            </a:r>
            <a:r>
              <a:rPr lang="en-US" b="1" baseline="0" dirty="0"/>
              <a:t>never be surprised</a:t>
            </a:r>
            <a:r>
              <a:rPr lang="en-US" baseline="0" dirty="0"/>
              <a:t>. Takes 1+ month to advance 4,000 spaces, which is (1/3)</a:t>
            </a:r>
            <a:br>
              <a:rPr lang="en-US" baseline="0" dirty="0"/>
            </a:br>
            <a:r>
              <a:rPr lang="en-US" baseline="0" dirty="0"/>
              <a:t>the required distance. </a:t>
            </a:r>
            <a:r>
              <a:rPr lang="en-US" dirty="0"/>
              <a:t>– </a:t>
            </a:r>
            <a:r>
              <a:rPr lang="en-US" sz="2200" dirty="0"/>
              <a:t>Compare to V.O.I. and March 2013 HF.</a:t>
            </a:r>
            <a:endParaRPr lang="en-US" sz="2200" baseline="0" dirty="0"/>
          </a:p>
          <a:p>
            <a:r>
              <a:rPr lang="en-US" dirty="0"/>
              <a:t>Miners don’t know if users plan to UASF-defend, until</a:t>
            </a:r>
            <a:br>
              <a:rPr lang="en-US" dirty="0"/>
            </a:br>
            <a:r>
              <a:rPr lang="en-US" dirty="0"/>
              <a:t>they do it (ie, users automatically bluff for free).</a:t>
            </a:r>
          </a:p>
          <a:p>
            <a:r>
              <a:rPr lang="en-US" dirty="0"/>
              <a:t>Since it won’t accomplish anything, why bother attacking? If zero attacks, it is free to defend. Ideal!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25894-AD6D-4B34-B5E3-3CC0D98E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868" y="259817"/>
            <a:ext cx="1695789" cy="19744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72A2-EDC0-4F4F-9AB8-FFAD470F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2101">
            <a:off x="8503725" y="5191053"/>
            <a:ext cx="3544759" cy="1653794"/>
          </a:xfrm>
          <a:prstGeom prst="rect">
            <a:avLst/>
          </a:prstGeom>
        </p:spPr>
      </p:pic>
      <p:pic>
        <p:nvPicPr>
          <p:cNvPr id="4098" name="Picture 2" descr="Image result for scope icon">
            <a:extLst>
              <a:ext uri="{FF2B5EF4-FFF2-40B4-BE49-F238E27FC236}">
                <a16:creationId xmlns:a16="http://schemas.microsoft.com/office/drawing/2014/main" id="{7EF6F2B4-52CF-458E-B392-04A705F5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71" y="2576040"/>
            <a:ext cx="1927360" cy="19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BB5C7F7-1184-4C28-8044-EDCBD9D869C7}"/>
              </a:ext>
            </a:extLst>
          </p:cNvPr>
          <p:cNvSpPr/>
          <p:nvPr/>
        </p:nvSpPr>
        <p:spPr>
          <a:xfrm rot="4162798">
            <a:off x="10409790" y="1301093"/>
            <a:ext cx="2323523" cy="961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13D03-5B42-42FF-B496-21C4CE112C23}"/>
              </a:ext>
            </a:extLst>
          </p:cNvPr>
          <p:cNvSpPr/>
          <p:nvPr/>
        </p:nvSpPr>
        <p:spPr>
          <a:xfrm>
            <a:off x="339827" y="580959"/>
            <a:ext cx="11486006" cy="4820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89A8CD-F2F7-410B-8395-C03E5B28F6C7}"/>
              </a:ext>
            </a:extLst>
          </p:cNvPr>
          <p:cNvCxnSpPr/>
          <p:nvPr/>
        </p:nvCxnSpPr>
        <p:spPr>
          <a:xfrm>
            <a:off x="1290507" y="1583036"/>
            <a:ext cx="8568267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EBD126-1F0B-481C-AD3F-75B3EC49C3C6}"/>
              </a:ext>
            </a:extLst>
          </p:cNvPr>
          <p:cNvSpPr/>
          <p:nvPr/>
        </p:nvSpPr>
        <p:spPr>
          <a:xfrm>
            <a:off x="1196622" y="12756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3D237-DE4F-4D33-82E5-BEF19192731E}"/>
              </a:ext>
            </a:extLst>
          </p:cNvPr>
          <p:cNvSpPr/>
          <p:nvPr/>
        </p:nvSpPr>
        <p:spPr>
          <a:xfrm>
            <a:off x="2404147" y="12756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9F8B7-0B8B-41BB-87AE-1849DE4A0835}"/>
              </a:ext>
            </a:extLst>
          </p:cNvPr>
          <p:cNvSpPr/>
          <p:nvPr/>
        </p:nvSpPr>
        <p:spPr>
          <a:xfrm>
            <a:off x="3271067" y="1283978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2CB84-8A4C-4130-9229-29C422044969}"/>
              </a:ext>
            </a:extLst>
          </p:cNvPr>
          <p:cNvSpPr/>
          <p:nvPr/>
        </p:nvSpPr>
        <p:spPr>
          <a:xfrm>
            <a:off x="4152987" y="1284241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C05807-F9C8-4D30-A724-10246ACF7C43}"/>
              </a:ext>
            </a:extLst>
          </p:cNvPr>
          <p:cNvSpPr/>
          <p:nvPr/>
        </p:nvSpPr>
        <p:spPr>
          <a:xfrm>
            <a:off x="5069352" y="-584588"/>
            <a:ext cx="66825" cy="1119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siren warning">
            <a:extLst>
              <a:ext uri="{FF2B5EF4-FFF2-40B4-BE49-F238E27FC236}">
                <a16:creationId xmlns:a16="http://schemas.microsoft.com/office/drawing/2014/main" id="{8B0718BB-F15F-428A-A612-EB3D1CCD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6" y="2996722"/>
            <a:ext cx="1575272" cy="138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FA84B-5086-4CC6-8DBF-EC1AB657D2DB}"/>
              </a:ext>
            </a:extLst>
          </p:cNvPr>
          <p:cNvSpPr/>
          <p:nvPr/>
        </p:nvSpPr>
        <p:spPr>
          <a:xfrm>
            <a:off x="1290507" y="1543887"/>
            <a:ext cx="358827" cy="127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9BCBB7-88C9-4AAD-9C83-648EF581C3C6}"/>
              </a:ext>
            </a:extLst>
          </p:cNvPr>
          <p:cNvSpPr/>
          <p:nvPr/>
        </p:nvSpPr>
        <p:spPr>
          <a:xfrm>
            <a:off x="6875120" y="1267309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5FCB24-EFCA-4AAB-B1DD-36E7B52F0765}"/>
              </a:ext>
            </a:extLst>
          </p:cNvPr>
          <p:cNvSpPr/>
          <p:nvPr/>
        </p:nvSpPr>
        <p:spPr>
          <a:xfrm>
            <a:off x="6969005" y="1535552"/>
            <a:ext cx="358827" cy="1272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DEF380-93E3-49C2-B104-2B23F66AEE42}"/>
              </a:ext>
            </a:extLst>
          </p:cNvPr>
          <p:cNvSpPr/>
          <p:nvPr/>
        </p:nvSpPr>
        <p:spPr>
          <a:xfrm>
            <a:off x="7987948" y="1291696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4AC1B7F-F5D4-4936-B25C-93A15996F7B5}"/>
              </a:ext>
            </a:extLst>
          </p:cNvPr>
          <p:cNvSpPr/>
          <p:nvPr/>
        </p:nvSpPr>
        <p:spPr>
          <a:xfrm rot="5400000">
            <a:off x="3806234" y="-505175"/>
            <a:ext cx="553158" cy="5772383"/>
          </a:xfrm>
          <a:prstGeom prst="rightBrace">
            <a:avLst>
              <a:gd name="adj1" fmla="val 26700"/>
              <a:gd name="adj2" fmla="val 19883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B527B-126F-4248-8984-9A501161814A}"/>
              </a:ext>
            </a:extLst>
          </p:cNvPr>
          <p:cNvSpPr txBox="1"/>
          <p:nvPr/>
        </p:nvSpPr>
        <p:spPr>
          <a:xfrm>
            <a:off x="5282042" y="2794989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 months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7E0A25-E493-4180-8A50-15F052C25E04}"/>
              </a:ext>
            </a:extLst>
          </p:cNvPr>
          <p:cNvSpPr/>
          <p:nvPr/>
        </p:nvSpPr>
        <p:spPr>
          <a:xfrm>
            <a:off x="8105876" y="3827971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16D09C-8D66-4EA0-9AA5-A8F127685F5E}"/>
              </a:ext>
            </a:extLst>
          </p:cNvPr>
          <p:cNvSpPr txBox="1"/>
          <p:nvPr/>
        </p:nvSpPr>
        <p:spPr>
          <a:xfrm>
            <a:off x="4122322" y="4023425"/>
            <a:ext cx="24231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UASF,               forbidden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F94513-8F09-495B-BEA9-71AA923A366B}"/>
              </a:ext>
            </a:extLst>
          </p:cNvPr>
          <p:cNvSpPr/>
          <p:nvPr/>
        </p:nvSpPr>
        <p:spPr>
          <a:xfrm>
            <a:off x="4933884" y="4151646"/>
            <a:ext cx="358827" cy="1272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2CF0C7-ABEB-4C6A-9343-05091110092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6645" y="1535552"/>
            <a:ext cx="815315" cy="25609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712652-DB56-4F52-A5F0-02845DFA5F82}"/>
              </a:ext>
            </a:extLst>
          </p:cNvPr>
          <p:cNvCxnSpPr>
            <a:cxnSpLocks/>
          </p:cNvCxnSpPr>
          <p:nvPr/>
        </p:nvCxnSpPr>
        <p:spPr>
          <a:xfrm>
            <a:off x="6969005" y="4096522"/>
            <a:ext cx="4540455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ABC7B8B-DFF2-4A9F-8728-0392973A67FA}"/>
              </a:ext>
            </a:extLst>
          </p:cNvPr>
          <p:cNvSpPr/>
          <p:nvPr/>
        </p:nvSpPr>
        <p:spPr>
          <a:xfrm>
            <a:off x="6971960" y="38199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1A3EE6-B741-439F-B333-3227DDE195A9}"/>
              </a:ext>
            </a:extLst>
          </p:cNvPr>
          <p:cNvSpPr/>
          <p:nvPr/>
        </p:nvSpPr>
        <p:spPr>
          <a:xfrm>
            <a:off x="9058468" y="3824222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617AB3-7F8F-42E8-A7FD-465A51F61FFE}"/>
              </a:ext>
            </a:extLst>
          </p:cNvPr>
          <p:cNvSpPr/>
          <p:nvPr/>
        </p:nvSpPr>
        <p:spPr>
          <a:xfrm>
            <a:off x="9018034" y="1283727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20806A-F6C9-4E10-BF0A-C395605D5993}"/>
              </a:ext>
            </a:extLst>
          </p:cNvPr>
          <p:cNvSpPr/>
          <p:nvPr/>
        </p:nvSpPr>
        <p:spPr>
          <a:xfrm>
            <a:off x="2642308" y="5503522"/>
            <a:ext cx="7443137" cy="99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UASF Timeline 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ADB2154-2EA6-4FC1-A307-7D3234BA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7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B39A4-0D75-49B9-BD85-00028AB7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8" y="1375100"/>
            <a:ext cx="5368393" cy="2899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52C12-09E2-4B52-87A6-00D7B059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616" y="215379"/>
            <a:ext cx="3161253" cy="848086"/>
          </a:xfrm>
        </p:spPr>
        <p:txBody>
          <a:bodyPr/>
          <a:lstStyle/>
          <a:p>
            <a:r>
              <a:rPr lang="en-US" b="1" dirty="0"/>
              <a:t>Drivechain?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C31A8-1715-4695-873E-BC75AD64D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" r="7625"/>
          <a:stretch/>
        </p:blipFill>
        <p:spPr>
          <a:xfrm>
            <a:off x="4458273" y="1063465"/>
            <a:ext cx="7062281" cy="55628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35048B-5081-452E-B062-3C4AA36B7685}"/>
              </a:ext>
            </a:extLst>
          </p:cNvPr>
          <p:cNvSpPr/>
          <p:nvPr/>
        </p:nvSpPr>
        <p:spPr>
          <a:xfrm>
            <a:off x="4380712" y="3861741"/>
            <a:ext cx="3112851" cy="272374"/>
          </a:xfrm>
          <a:prstGeom prst="roundRect">
            <a:avLst>
              <a:gd name="adj" fmla="val 4881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18EC4-7FAD-40CE-8F62-62A8F44ED0BE}"/>
              </a:ext>
            </a:extLst>
          </p:cNvPr>
          <p:cNvSpPr/>
          <p:nvPr/>
        </p:nvSpPr>
        <p:spPr>
          <a:xfrm>
            <a:off x="4310736" y="5527737"/>
            <a:ext cx="7357354" cy="67414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8A126-66FC-4B75-9671-1937B20C06B8}"/>
              </a:ext>
            </a:extLst>
          </p:cNvPr>
          <p:cNvSpPr/>
          <p:nvPr/>
        </p:nvSpPr>
        <p:spPr>
          <a:xfrm>
            <a:off x="4421420" y="5728623"/>
            <a:ext cx="3112851" cy="272374"/>
          </a:xfrm>
          <a:prstGeom prst="roundRect">
            <a:avLst>
              <a:gd name="adj" fmla="val 4881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297B99-8E8A-426B-9A6E-0389EEA312B6}"/>
              </a:ext>
            </a:extLst>
          </p:cNvPr>
          <p:cNvSpPr/>
          <p:nvPr/>
        </p:nvSpPr>
        <p:spPr>
          <a:xfrm>
            <a:off x="4876562" y="3078670"/>
            <a:ext cx="5026195" cy="272374"/>
          </a:xfrm>
          <a:prstGeom prst="roundRect">
            <a:avLst>
              <a:gd name="adj" fmla="val 4881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047C0-2846-4FD1-B5AE-4F86FDDEC00E}"/>
              </a:ext>
            </a:extLst>
          </p:cNvPr>
          <p:cNvSpPr/>
          <p:nvPr/>
        </p:nvSpPr>
        <p:spPr>
          <a:xfrm>
            <a:off x="184826" y="943327"/>
            <a:ext cx="11822348" cy="56992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882DC-26C4-4555-A84D-978AEA895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09" y="1535461"/>
            <a:ext cx="8636453" cy="14840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21456B-2703-4E8D-8813-43466D885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68" y="4234117"/>
            <a:ext cx="6652771" cy="15336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6E9B77-A016-427D-9062-6ADC6568A263}"/>
              </a:ext>
            </a:extLst>
          </p:cNvPr>
          <p:cNvSpPr/>
          <p:nvPr/>
        </p:nvSpPr>
        <p:spPr>
          <a:xfrm>
            <a:off x="4982030" y="618588"/>
            <a:ext cx="3014106" cy="6908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Stickied by </a:t>
            </a:r>
            <a:r>
              <a:rPr lang="en-US" dirty="0" err="1"/>
              <a:t>theymos</a:t>
            </a:r>
            <a:r>
              <a:rPr lang="en-US" dirty="0"/>
              <a:t>  -- top of /r/bitcoin for two weeks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D5F43-C5B5-4CDB-85A0-9BBE3ACC1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541" y="3374392"/>
            <a:ext cx="4075961" cy="1732534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CAB9D9-073D-43F6-BFC5-D1AADC801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7548" y="5120212"/>
            <a:ext cx="1733550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2" descr="Image result for blockstream">
            <a:extLst>
              <a:ext uri="{FF2B5EF4-FFF2-40B4-BE49-F238E27FC236}">
                <a16:creationId xmlns:a16="http://schemas.microsoft.com/office/drawing/2014/main" id="{21436081-C534-4167-8C53-3C671613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990" y="5283210"/>
            <a:ext cx="1535053" cy="51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10417-A7B4-4104-96FA-BDCA5823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707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86EC55-D738-4FD8-956F-316AC079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11" y="2670275"/>
            <a:ext cx="3912834" cy="231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ACC252-AB69-4684-8FD8-CE1D3305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3081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The </a:t>
            </a:r>
            <a:r>
              <a:rPr lang="en-US" sz="4800" b="1" u="sng" dirty="0"/>
              <a:t>UASF Defense</a:t>
            </a:r>
            <a:r>
              <a:rPr lang="en-US" sz="4800" b="1" dirty="0"/>
              <a:t> </a:t>
            </a:r>
            <a:r>
              <a:rPr lang="en-US" sz="4800" dirty="0"/>
              <a:t>[and threat of]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7D9A-C553-4485-8F17-34B60DEB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27" y="1468644"/>
            <a:ext cx="8353142" cy="5048250"/>
          </a:xfrm>
        </p:spPr>
        <p:txBody>
          <a:bodyPr>
            <a:normAutofit fontScale="92500"/>
          </a:bodyPr>
          <a:lstStyle/>
          <a:p>
            <a:r>
              <a:rPr lang="en-US" dirty="0"/>
              <a:t>If users detect a </a:t>
            </a:r>
            <a:r>
              <a:rPr lang="en-US" b="1" i="1" u="sng" dirty="0">
                <a:solidFill>
                  <a:srgbClr val="FF0000"/>
                </a:solidFill>
              </a:rPr>
              <a:t>bad withdrawal</a:t>
            </a:r>
            <a:r>
              <a:rPr lang="en-US" dirty="0"/>
              <a:t>, they can choose to reject any block that includes</a:t>
            </a:r>
            <a:r>
              <a:rPr lang="en-US" baseline="0" dirty="0"/>
              <a:t> it. (Ie, train arrives, but th</a:t>
            </a:r>
            <a:r>
              <a:rPr lang="en-US" dirty="0"/>
              <a:t>e doors don’t open, and</a:t>
            </a:r>
            <a:r>
              <a:rPr lang="en-US" baseline="0" dirty="0"/>
              <a:t> </a:t>
            </a:r>
            <a:r>
              <a:rPr lang="en-US" dirty="0"/>
              <a:t>passengers aren’t allowed to disembark.)</a:t>
            </a:r>
          </a:p>
          <a:p>
            <a:r>
              <a:rPr lang="en-US" dirty="0"/>
              <a:t>Plans to make this </a:t>
            </a:r>
            <a:r>
              <a:rPr lang="en-US" b="1" dirty="0"/>
              <a:t>very easy in the UI </a:t>
            </a:r>
            <a:r>
              <a:rPr lang="en-US" dirty="0"/>
              <a:t>– just a few clicks.</a:t>
            </a:r>
            <a:br>
              <a:rPr lang="en-US" dirty="0"/>
            </a:br>
            <a:r>
              <a:rPr lang="en-US" sz="2200" dirty="0"/>
              <a:t>( +Box: Danger if not joined my economic majority. ) </a:t>
            </a:r>
          </a:p>
          <a:p>
            <a:r>
              <a:rPr lang="en-US" dirty="0"/>
              <a:t>Users</a:t>
            </a:r>
            <a:r>
              <a:rPr lang="en-US" baseline="0" dirty="0"/>
              <a:t> can take their time, and will </a:t>
            </a:r>
            <a:r>
              <a:rPr lang="en-US" b="1" baseline="0" dirty="0"/>
              <a:t>never be surprised</a:t>
            </a:r>
            <a:r>
              <a:rPr lang="en-US" baseline="0" dirty="0"/>
              <a:t>. Takes 1+ month to advance 4,000 spaces, which is (1/3)</a:t>
            </a:r>
            <a:br>
              <a:rPr lang="en-US" baseline="0" dirty="0"/>
            </a:br>
            <a:r>
              <a:rPr lang="en-US" baseline="0" dirty="0"/>
              <a:t>the required distance. </a:t>
            </a:r>
            <a:r>
              <a:rPr lang="en-US" dirty="0"/>
              <a:t>– </a:t>
            </a:r>
            <a:r>
              <a:rPr lang="en-US" sz="2200" dirty="0"/>
              <a:t>Compare to V.O.I. and March 2013 HF.</a:t>
            </a:r>
            <a:endParaRPr lang="en-US" sz="2200" baseline="0" dirty="0"/>
          </a:p>
          <a:p>
            <a:r>
              <a:rPr lang="en-US" dirty="0"/>
              <a:t>Miners don’t know if users plan to UASF-defend, until</a:t>
            </a:r>
            <a:br>
              <a:rPr lang="en-US" dirty="0"/>
            </a:br>
            <a:r>
              <a:rPr lang="en-US" dirty="0"/>
              <a:t>they do it (ie, users automatically bluff for free).</a:t>
            </a:r>
          </a:p>
          <a:p>
            <a:r>
              <a:rPr lang="en-US" dirty="0"/>
              <a:t>Since it won’t accomplish anything, why bother attacking? If zero attacks, it is free to defend. Ideal!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25894-AD6D-4B34-B5E3-3CC0D98ED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868" y="259817"/>
            <a:ext cx="1695789" cy="19744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72A2-EDC0-4F4F-9AB8-FFAD470F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2101">
            <a:off x="8503725" y="5191053"/>
            <a:ext cx="3544759" cy="1653794"/>
          </a:xfrm>
          <a:prstGeom prst="rect">
            <a:avLst/>
          </a:prstGeom>
        </p:spPr>
      </p:pic>
      <p:pic>
        <p:nvPicPr>
          <p:cNvPr id="4098" name="Picture 2" descr="Image result for scope icon">
            <a:extLst>
              <a:ext uri="{FF2B5EF4-FFF2-40B4-BE49-F238E27FC236}">
                <a16:creationId xmlns:a16="http://schemas.microsoft.com/office/drawing/2014/main" id="{7EF6F2B4-52CF-458E-B392-04A705F5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71" y="2576040"/>
            <a:ext cx="1927360" cy="192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BB5C7F7-1184-4C28-8044-EDCBD9D869C7}"/>
              </a:ext>
            </a:extLst>
          </p:cNvPr>
          <p:cNvSpPr/>
          <p:nvPr/>
        </p:nvSpPr>
        <p:spPr>
          <a:xfrm rot="4162798">
            <a:off x="10409790" y="1301093"/>
            <a:ext cx="2323523" cy="9612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613D03-5B42-42FF-B496-21C4CE112C23}"/>
              </a:ext>
            </a:extLst>
          </p:cNvPr>
          <p:cNvSpPr/>
          <p:nvPr/>
        </p:nvSpPr>
        <p:spPr>
          <a:xfrm>
            <a:off x="339827" y="580959"/>
            <a:ext cx="11486006" cy="4820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89A8CD-F2F7-410B-8395-C03E5B28F6C7}"/>
              </a:ext>
            </a:extLst>
          </p:cNvPr>
          <p:cNvCxnSpPr/>
          <p:nvPr/>
        </p:nvCxnSpPr>
        <p:spPr>
          <a:xfrm>
            <a:off x="1290507" y="1583036"/>
            <a:ext cx="8568267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EBD126-1F0B-481C-AD3F-75B3EC49C3C6}"/>
              </a:ext>
            </a:extLst>
          </p:cNvPr>
          <p:cNvSpPr/>
          <p:nvPr/>
        </p:nvSpPr>
        <p:spPr>
          <a:xfrm>
            <a:off x="1196622" y="12756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3D237-DE4F-4D33-82E5-BEF19192731E}"/>
              </a:ext>
            </a:extLst>
          </p:cNvPr>
          <p:cNvSpPr/>
          <p:nvPr/>
        </p:nvSpPr>
        <p:spPr>
          <a:xfrm>
            <a:off x="2404147" y="12756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9F8B7-0B8B-41BB-87AE-1849DE4A0835}"/>
              </a:ext>
            </a:extLst>
          </p:cNvPr>
          <p:cNvSpPr/>
          <p:nvPr/>
        </p:nvSpPr>
        <p:spPr>
          <a:xfrm>
            <a:off x="3271067" y="1283978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C2CB84-8A4C-4130-9229-29C422044969}"/>
              </a:ext>
            </a:extLst>
          </p:cNvPr>
          <p:cNvSpPr/>
          <p:nvPr/>
        </p:nvSpPr>
        <p:spPr>
          <a:xfrm>
            <a:off x="4152987" y="1284241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C05807-F9C8-4D30-A724-10246ACF7C43}"/>
              </a:ext>
            </a:extLst>
          </p:cNvPr>
          <p:cNvSpPr/>
          <p:nvPr/>
        </p:nvSpPr>
        <p:spPr>
          <a:xfrm>
            <a:off x="5069352" y="-584588"/>
            <a:ext cx="66825" cy="1119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siren warning">
            <a:extLst>
              <a:ext uri="{FF2B5EF4-FFF2-40B4-BE49-F238E27FC236}">
                <a16:creationId xmlns:a16="http://schemas.microsoft.com/office/drawing/2014/main" id="{8B0718BB-F15F-428A-A612-EB3D1CCD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6" y="2996722"/>
            <a:ext cx="1575272" cy="138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FFA84B-5086-4CC6-8DBF-EC1AB657D2DB}"/>
              </a:ext>
            </a:extLst>
          </p:cNvPr>
          <p:cNvSpPr/>
          <p:nvPr/>
        </p:nvSpPr>
        <p:spPr>
          <a:xfrm>
            <a:off x="1290507" y="1543887"/>
            <a:ext cx="358827" cy="12727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9BCBB7-88C9-4AAD-9C83-648EF581C3C6}"/>
              </a:ext>
            </a:extLst>
          </p:cNvPr>
          <p:cNvSpPr/>
          <p:nvPr/>
        </p:nvSpPr>
        <p:spPr>
          <a:xfrm>
            <a:off x="6875120" y="1267309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5FCB24-EFCA-4AAB-B1DD-36E7B52F0765}"/>
              </a:ext>
            </a:extLst>
          </p:cNvPr>
          <p:cNvSpPr/>
          <p:nvPr/>
        </p:nvSpPr>
        <p:spPr>
          <a:xfrm>
            <a:off x="6969005" y="1535552"/>
            <a:ext cx="358827" cy="1272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DEF380-93E3-49C2-B104-2B23F66AEE42}"/>
              </a:ext>
            </a:extLst>
          </p:cNvPr>
          <p:cNvSpPr/>
          <p:nvPr/>
        </p:nvSpPr>
        <p:spPr>
          <a:xfrm>
            <a:off x="7987948" y="1291696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4AC1B7F-F5D4-4936-B25C-93A15996F7B5}"/>
              </a:ext>
            </a:extLst>
          </p:cNvPr>
          <p:cNvSpPr/>
          <p:nvPr/>
        </p:nvSpPr>
        <p:spPr>
          <a:xfrm rot="5400000">
            <a:off x="3806234" y="-505175"/>
            <a:ext cx="553158" cy="5772383"/>
          </a:xfrm>
          <a:prstGeom prst="rightBrace">
            <a:avLst>
              <a:gd name="adj1" fmla="val 26700"/>
              <a:gd name="adj2" fmla="val 19883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B527B-126F-4248-8984-9A501161814A}"/>
              </a:ext>
            </a:extLst>
          </p:cNvPr>
          <p:cNvSpPr txBox="1"/>
          <p:nvPr/>
        </p:nvSpPr>
        <p:spPr>
          <a:xfrm>
            <a:off x="5282042" y="2794989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 months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7E0A25-E493-4180-8A50-15F052C25E04}"/>
              </a:ext>
            </a:extLst>
          </p:cNvPr>
          <p:cNvSpPr/>
          <p:nvPr/>
        </p:nvSpPr>
        <p:spPr>
          <a:xfrm>
            <a:off x="8105876" y="3827971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16D09C-8D66-4EA0-9AA5-A8F127685F5E}"/>
              </a:ext>
            </a:extLst>
          </p:cNvPr>
          <p:cNvSpPr txBox="1"/>
          <p:nvPr/>
        </p:nvSpPr>
        <p:spPr>
          <a:xfrm>
            <a:off x="4122322" y="4023425"/>
            <a:ext cx="24231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UASF,               forbidden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F94513-8F09-495B-BEA9-71AA923A366B}"/>
              </a:ext>
            </a:extLst>
          </p:cNvPr>
          <p:cNvSpPr/>
          <p:nvPr/>
        </p:nvSpPr>
        <p:spPr>
          <a:xfrm>
            <a:off x="4933884" y="4151646"/>
            <a:ext cx="358827" cy="12727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2CF0C7-ABEB-4C6A-9343-05091110092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156645" y="1535552"/>
            <a:ext cx="815315" cy="256097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712652-DB56-4F52-A5F0-02845DFA5F82}"/>
              </a:ext>
            </a:extLst>
          </p:cNvPr>
          <p:cNvCxnSpPr>
            <a:cxnSpLocks/>
          </p:cNvCxnSpPr>
          <p:nvPr/>
        </p:nvCxnSpPr>
        <p:spPr>
          <a:xfrm>
            <a:off x="6969005" y="4096522"/>
            <a:ext cx="4540455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ABC7B8B-DFF2-4A9F-8728-0392973A67FA}"/>
              </a:ext>
            </a:extLst>
          </p:cNvPr>
          <p:cNvSpPr/>
          <p:nvPr/>
        </p:nvSpPr>
        <p:spPr>
          <a:xfrm>
            <a:off x="6971960" y="3819944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1A3EE6-B741-439F-B333-3227DDE195A9}"/>
              </a:ext>
            </a:extLst>
          </p:cNvPr>
          <p:cNvSpPr/>
          <p:nvPr/>
        </p:nvSpPr>
        <p:spPr>
          <a:xfrm>
            <a:off x="9058468" y="3824222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617AB3-7F8F-42E8-A7FD-465A51F61FFE}"/>
              </a:ext>
            </a:extLst>
          </p:cNvPr>
          <p:cNvSpPr/>
          <p:nvPr/>
        </p:nvSpPr>
        <p:spPr>
          <a:xfrm>
            <a:off x="9018034" y="1283727"/>
            <a:ext cx="609600" cy="5531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20806A-F6C9-4E10-BF0A-C395605D5993}"/>
              </a:ext>
            </a:extLst>
          </p:cNvPr>
          <p:cNvSpPr/>
          <p:nvPr/>
        </p:nvSpPr>
        <p:spPr>
          <a:xfrm>
            <a:off x="361244" y="5440464"/>
            <a:ext cx="6052197" cy="99621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Failed UASF?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F47728-4232-4C4D-AF80-B3069ED4E627}"/>
              </a:ext>
            </a:extLst>
          </p:cNvPr>
          <p:cNvSpPr/>
          <p:nvPr/>
        </p:nvSpPr>
        <p:spPr>
          <a:xfrm>
            <a:off x="400753" y="90261"/>
            <a:ext cx="7443137" cy="1131377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But wait, there’s </a:t>
            </a:r>
            <a:r>
              <a:rPr lang="en-US" sz="4000" b="1" i="1" u="sng" dirty="0"/>
              <a:t>even more</a:t>
            </a:r>
            <a:r>
              <a:rPr lang="en-US" sz="4000" b="1" i="1" dirty="0"/>
              <a:t> </a:t>
            </a:r>
            <a:r>
              <a:rPr lang="en-US" sz="4000" b="1" dirty="0"/>
              <a:t>asymmetry for the defenders!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AB3D3C-BA08-4140-B1E3-AE3F105A893F}"/>
              </a:ext>
            </a:extLst>
          </p:cNvPr>
          <p:cNvSpPr/>
          <p:nvPr/>
        </p:nvSpPr>
        <p:spPr>
          <a:xfrm rot="21262997">
            <a:off x="1808387" y="2083771"/>
            <a:ext cx="8977785" cy="48463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DB60C-92AB-475A-9BE8-784D433560AA}"/>
              </a:ext>
            </a:extLst>
          </p:cNvPr>
          <p:cNvSpPr/>
          <p:nvPr/>
        </p:nvSpPr>
        <p:spPr>
          <a:xfrm>
            <a:off x="6564302" y="4535808"/>
            <a:ext cx="5162710" cy="20285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Consequences for the losing side?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Theft? </a:t>
            </a:r>
            <a:r>
              <a:rPr lang="en-US" sz="2400" dirty="0">
                <a:solidFill>
                  <a:srgbClr val="FF0000"/>
                </a:solidFill>
              </a:rPr>
              <a:t>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Can’t Spend BTC? </a:t>
            </a:r>
            <a:r>
              <a:rPr lang="en-US" sz="2400" dirty="0">
                <a:solidFill>
                  <a:srgbClr val="FF0000"/>
                </a:solidFill>
              </a:rPr>
              <a:t>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Rollback? </a:t>
            </a:r>
            <a:r>
              <a:rPr lang="en-US" sz="2400" dirty="0">
                <a:solidFill>
                  <a:srgbClr val="FF0000"/>
                </a:solidFill>
              </a:rPr>
              <a:t>No – miners not here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…</a:t>
            </a:r>
            <a:r>
              <a:rPr lang="en-US" sz="2400" dirty="0">
                <a:solidFill>
                  <a:srgbClr val="92D050"/>
                </a:solidFill>
                <a:sym typeface="Wingdings" panose="05000000000000000000" pitchFamily="2" charset="2"/>
              </a:rPr>
              <a:t>can’t receive BTC </a:t>
            </a:r>
            <a:r>
              <a:rPr lang="en-US" sz="2400" dirty="0">
                <a:sym typeface="Wingdings" panose="05000000000000000000" pitchFamily="2" charset="2"/>
              </a:rPr>
              <a:t>until you give up.</a:t>
            </a:r>
            <a:endParaRPr lang="en-US" sz="24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30378D-6F48-400E-8F6A-B3425D44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73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CDD9-C817-492A-8778-C37C3F52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2C362-9B96-48A7-999F-A04739DE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8212667" cy="498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Image result for dwight false">
            <a:extLst>
              <a:ext uri="{FF2B5EF4-FFF2-40B4-BE49-F238E27FC236}">
                <a16:creationId xmlns:a16="http://schemas.microsoft.com/office/drawing/2014/main" id="{70D94462-88C9-4BDE-B4D6-D758A25E4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128" y="2038173"/>
            <a:ext cx="2838450" cy="2952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A0D5B3-20D3-4515-8528-2EDE81831141}"/>
              </a:ext>
            </a:extLst>
          </p:cNvPr>
          <p:cNvSpPr/>
          <p:nvPr/>
        </p:nvSpPr>
        <p:spPr>
          <a:xfrm>
            <a:off x="4120444" y="3646311"/>
            <a:ext cx="1591733" cy="63217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AD800-9EBC-47AB-A758-49DD234CEFC4}"/>
              </a:ext>
            </a:extLst>
          </p:cNvPr>
          <p:cNvSpPr/>
          <p:nvPr/>
        </p:nvSpPr>
        <p:spPr>
          <a:xfrm>
            <a:off x="1949279" y="5314952"/>
            <a:ext cx="5934061" cy="515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Liked by Giacomo </a:t>
            </a:r>
            <a:r>
              <a:rPr lang="en-US" sz="2400" dirty="0" err="1"/>
              <a:t>Zucco</a:t>
            </a:r>
            <a:r>
              <a:rPr lang="en-US" sz="2400" dirty="0"/>
              <a:t>, CEO Blockchainlab.it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3B30FE-80F7-46FA-B726-085C83EEE8CC}"/>
              </a:ext>
            </a:extLst>
          </p:cNvPr>
          <p:cNvSpPr/>
          <p:nvPr/>
        </p:nvSpPr>
        <p:spPr>
          <a:xfrm>
            <a:off x="9132622" y="5022319"/>
            <a:ext cx="2362200" cy="632178"/>
          </a:xfrm>
          <a:prstGeom prst="round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 Rollback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3FFAB2-785E-4C04-B896-8F5F18B6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18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9950-DE2C-406F-8619-9D5B004C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22634"/>
            <a:ext cx="10515600" cy="1325563"/>
          </a:xfrm>
        </p:spPr>
        <p:txBody>
          <a:bodyPr/>
          <a:lstStyle/>
          <a:p>
            <a:r>
              <a:rPr lang="en-US" b="1" dirty="0"/>
              <a:t>Miner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D903C-1EBA-45EF-BA9A-B11C91142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448197"/>
            <a:ext cx="6743700" cy="4851400"/>
          </a:xfrm>
        </p:spPr>
        <p:txBody>
          <a:bodyPr/>
          <a:lstStyle/>
          <a:p>
            <a:r>
              <a:rPr lang="en-US" dirty="0"/>
              <a:t>Miners -- incentive to maximize exchange rate.</a:t>
            </a:r>
          </a:p>
          <a:p>
            <a:r>
              <a:rPr lang="en-US" dirty="0"/>
              <a:t>If sidechains good, activation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increase BTC price.</a:t>
            </a:r>
          </a:p>
          <a:p>
            <a:r>
              <a:rPr lang="en-US" dirty="0"/>
              <a:t>Price increase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equilibrium difficulty increase.</a:t>
            </a:r>
          </a:p>
          <a:p>
            <a:r>
              <a:rPr lang="en-US" dirty="0"/>
              <a:t>After difficulty increases to a certain point miners will </a:t>
            </a:r>
            <a:r>
              <a:rPr lang="en-US" i="1" u="sng" dirty="0"/>
              <a:t>only</a:t>
            </a:r>
            <a:r>
              <a:rPr lang="en-US" dirty="0"/>
              <a:t> be able to remain profitable, if they have a 100% “support good sidechain” policy.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239A3-1226-4E70-A0A8-90559916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218406"/>
            <a:ext cx="3857625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9A1C2-7F17-4AF9-B3FE-B874ACE5D3CE}"/>
              </a:ext>
            </a:extLst>
          </p:cNvPr>
          <p:cNvSpPr/>
          <p:nvPr/>
        </p:nvSpPr>
        <p:spPr>
          <a:xfrm>
            <a:off x="1277232" y="5813778"/>
            <a:ext cx="5779911" cy="65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 NOT mean they run sidechain nodes.</a:t>
            </a:r>
          </a:p>
          <a:p>
            <a:pPr algn="ctr"/>
            <a:r>
              <a:rPr lang="en-US" dirty="0"/>
              <a:t>May just mean “alarm if there is ever more than one train”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8A239-B5A7-40E8-B6CB-9E543E46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3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5A1EF8-98DC-4ACE-A98A-BEA7C0E753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2474" y="1930083"/>
          <a:ext cx="10449583" cy="4483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924818815"/>
                    </a:ext>
                  </a:extLst>
                </a:gridCol>
                <a:gridCol w="2759734">
                  <a:extLst>
                    <a:ext uri="{9D8B030D-6E8A-4147-A177-3AD203B41FA5}">
                      <a16:colId xmlns:a16="http://schemas.microsoft.com/office/drawing/2014/main" val="3244157186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528888421"/>
                    </a:ext>
                  </a:extLst>
                </a:gridCol>
                <a:gridCol w="3133724">
                  <a:extLst>
                    <a:ext uri="{9D8B030D-6E8A-4147-A177-3AD203B41FA5}">
                      <a16:colId xmlns:a16="http://schemas.microsoft.com/office/drawing/2014/main" val="1861853192"/>
                    </a:ext>
                  </a:extLst>
                </a:gridCol>
              </a:tblGrid>
              <a:tr h="3870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Regular Bitcoin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Drivechain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Lightning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68111"/>
                  </a:ext>
                </a:extLst>
              </a:tr>
              <a:tr h="954357">
                <a:tc>
                  <a:txBody>
                    <a:bodyPr/>
                    <a:lstStyle/>
                    <a:p>
                      <a:r>
                        <a:rPr lang="en-US" sz="1600" dirty="0"/>
                        <a:t>Method of Theft: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Intentional large</a:t>
                      </a:r>
                      <a:r>
                        <a:rPr lang="en-US" sz="1600" baseline="0" dirty="0"/>
                        <a:t> (6+ block) chain reorganization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</a:t>
                      </a:r>
                      <a:r>
                        <a:rPr lang="en-US" sz="1600" baseline="0" dirty="0"/>
                        <a:t> a dishonest withdrawal 13,150 times.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Broadcast an old channel</a:t>
                      </a:r>
                      <a:r>
                        <a:rPr lang="en-US" sz="1600" baseline="0" dirty="0"/>
                        <a:t> state &amp; refuse to include fraud proof.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54641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Proving Fraud: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Automatic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(You’ll notice the reorg)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(1 bit/3 months)</a:t>
                      </a:r>
                    </a:p>
                    <a:p>
                      <a:r>
                        <a:rPr lang="en-US" sz="1600" dirty="0"/>
                        <a:t>-- </a:t>
                      </a:r>
                      <a:r>
                        <a:rPr lang="en-US" sz="1600" dirty="0" err="1"/>
                        <a:t>DoS</a:t>
                      </a:r>
                      <a:r>
                        <a:rPr lang="en-US" sz="1600" dirty="0"/>
                        <a:t> Resistant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(auto</a:t>
                      </a:r>
                      <a:r>
                        <a:rPr lang="en-US" sz="1600" baseline="0" dirty="0"/>
                        <a:t>-</a:t>
                      </a:r>
                      <a:r>
                        <a:rPr lang="en-US" sz="1600" dirty="0"/>
                        <a:t>watch</a:t>
                      </a:r>
                      <a:r>
                        <a:rPr lang="en-US" sz="1600" baseline="0" dirty="0"/>
                        <a:t> for valid, ultra-high fee, LN-channel-shaped txns)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42192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Attack</a:t>
                      </a:r>
                      <a:r>
                        <a:rPr lang="en-US" sz="1600" baseline="0" dirty="0"/>
                        <a:t> Requires 51% for…?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7+ blocks (70 +minutes)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13150 blocks (3 months)</a:t>
                      </a:r>
                    </a:p>
                    <a:p>
                      <a:r>
                        <a:rPr lang="en-US" sz="1600" dirty="0"/>
                        <a:t> </a:t>
                      </a:r>
                      <a:r>
                        <a:rPr lang="en-US" sz="1200" dirty="0"/>
                        <a:t>[ reorg</a:t>
                      </a:r>
                      <a:r>
                        <a:rPr lang="en-US" sz="1200" baseline="0" dirty="0"/>
                        <a:t> 7+ blocks 70 min 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1000+</a:t>
                      </a:r>
                      <a:r>
                        <a:rPr lang="en-US" sz="1600" baseline="0" dirty="0"/>
                        <a:t> blocks (1 week)</a:t>
                      </a:r>
                    </a:p>
                    <a:p>
                      <a:r>
                        <a:rPr lang="en-US" sz="1600" baseline="0" dirty="0"/>
                        <a:t> </a:t>
                      </a:r>
                      <a:r>
                        <a:rPr lang="en-US" sz="1200" baseline="0" dirty="0"/>
                        <a:t>[ reorg 7+ blocks 70 min 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776874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Affects: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 main</a:t>
                      </a:r>
                      <a:r>
                        <a:rPr lang="en-US" sz="1600" baseline="0" dirty="0"/>
                        <a:t> and side chains.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 sidechains.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individual </a:t>
                      </a:r>
                      <a:r>
                        <a:rPr lang="en-US" sz="1600" dirty="0" err="1"/>
                        <a:t>txn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080972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Will Others Care?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Probably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Probably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28985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Recourse: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PoW</a:t>
                      </a:r>
                      <a:r>
                        <a:rPr lang="en-US" sz="1600" dirty="0"/>
                        <a:t> Change (Hard)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UASF (Easy)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PoW</a:t>
                      </a:r>
                      <a:r>
                        <a:rPr lang="en-US" sz="1600" dirty="0"/>
                        <a:t> Change (Hard)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65528"/>
                  </a:ext>
                </a:extLst>
              </a:tr>
              <a:tr h="387045">
                <a:tc>
                  <a:txBody>
                    <a:bodyPr/>
                    <a:lstStyle/>
                    <a:p>
                      <a:r>
                        <a:rPr lang="en-US" sz="1600" dirty="0"/>
                        <a:t>If attack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succeeds</a:t>
                      </a:r>
                      <a:r>
                        <a:rPr lang="en-US" sz="16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Exchange</a:t>
                      </a:r>
                      <a:r>
                        <a:rPr lang="en-US" sz="1600" baseline="0" dirty="0"/>
                        <a:t> rate falls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(unreliable network);</a:t>
                      </a:r>
                    </a:p>
                    <a:p>
                      <a:r>
                        <a:rPr lang="en-US" sz="1600" baseline="0" dirty="0"/>
                        <a:t>Tx-Fees fall (lower demand)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E.R. </a:t>
                      </a:r>
                      <a:r>
                        <a:rPr lang="en-US" sz="1600" baseline="0" dirty="0"/>
                        <a:t>falls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(token no longer multi-chain);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Tx-Fees fall (no SC fees)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E.R. falls (LN</a:t>
                      </a:r>
                      <a:r>
                        <a:rPr lang="en-US" sz="1600" baseline="0" dirty="0"/>
                        <a:t> unsupported);</a:t>
                      </a:r>
                    </a:p>
                    <a:p>
                      <a:r>
                        <a:rPr lang="en-US" sz="1600" baseline="0" dirty="0"/>
                        <a:t>On-chain </a:t>
                      </a:r>
                      <a:r>
                        <a:rPr lang="en-US" sz="1600" baseline="0" dirty="0" err="1"/>
                        <a:t>txn</a:t>
                      </a:r>
                      <a:r>
                        <a:rPr lang="en-US" sz="1600" baseline="0" dirty="0"/>
                        <a:t> fees </a:t>
                      </a:r>
                      <a:r>
                        <a:rPr lang="en-US" sz="2000" b="1" baseline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C000"/>
                          </a:solidFill>
                        </a:rPr>
                        <a:t>rise</a:t>
                      </a:r>
                      <a:r>
                        <a:rPr lang="en-US" sz="1600" baseline="0" dirty="0"/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95514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6FE0EE-6807-4DF6-8E60-2903CDBB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2" y="90746"/>
            <a:ext cx="11906251" cy="1015683"/>
          </a:xfrm>
        </p:spPr>
        <p:txBody>
          <a:bodyPr>
            <a:normAutofit/>
          </a:bodyPr>
          <a:lstStyle/>
          <a:p>
            <a:r>
              <a:rPr lang="en-US" sz="3600" b="1" dirty="0"/>
              <a:t>A 51% Attack (Miner Centralization) – A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B25C-A6CC-4413-A1A3-9404D8A82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914400"/>
            <a:ext cx="11353800" cy="1152525"/>
          </a:xfrm>
        </p:spPr>
        <p:txBody>
          <a:bodyPr>
            <a:normAutofit/>
          </a:bodyPr>
          <a:lstStyle/>
          <a:p>
            <a:r>
              <a:rPr lang="en-US" sz="2000" dirty="0"/>
              <a:t>Mainchain vs Sidechain vs LN  -- FYI, I think all three </a:t>
            </a:r>
            <a:r>
              <a:rPr lang="en-US" sz="2000" b="1" i="1" u="sng" dirty="0"/>
              <a:t>are</a:t>
            </a:r>
            <a:r>
              <a:rPr lang="en-US" sz="2000" dirty="0"/>
              <a:t> secure.</a:t>
            </a:r>
          </a:p>
          <a:p>
            <a:r>
              <a:rPr lang="en-US" sz="2000" dirty="0"/>
              <a:t>With 51%, I would not attack the entire LN at once. I would attack via a </a:t>
            </a:r>
            <a:r>
              <a:rPr lang="en-US" sz="2000" i="1" u="sng" dirty="0"/>
              <a:t>mosquito strategy</a:t>
            </a:r>
            <a:r>
              <a:rPr lang="en-US" sz="2000" dirty="0"/>
              <a:t> – where miners connect to LN-hubs and try to defraud &lt;1% of the channels. Perhaps: 1 channel/day, or 1/hour.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F12C3241-4E52-406F-B1B9-F7C6276D1DBE}"/>
              </a:ext>
            </a:extLst>
          </p:cNvPr>
          <p:cNvSpPr/>
          <p:nvPr/>
        </p:nvSpPr>
        <p:spPr>
          <a:xfrm rot="18964114">
            <a:off x="10158256" y="4839194"/>
            <a:ext cx="523875" cy="517845"/>
          </a:xfrm>
          <a:prstGeom prst="plus">
            <a:avLst>
              <a:gd name="adj" fmla="val 378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517871-5A4F-430A-9C16-FF7FC44BB604}"/>
              </a:ext>
            </a:extLst>
          </p:cNvPr>
          <p:cNvSpPr/>
          <p:nvPr/>
        </p:nvSpPr>
        <p:spPr>
          <a:xfrm>
            <a:off x="8050363" y="4400550"/>
            <a:ext cx="2026930" cy="11525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A304D0E-441F-4BCE-B3FF-94731A29693C}"/>
              </a:ext>
            </a:extLst>
          </p:cNvPr>
          <p:cNvSpPr/>
          <p:nvPr/>
        </p:nvSpPr>
        <p:spPr>
          <a:xfrm rot="19090034">
            <a:off x="7193341" y="3892266"/>
            <a:ext cx="745104" cy="272807"/>
          </a:xfrm>
          <a:prstGeom prst="corner">
            <a:avLst/>
          </a:prstGeom>
          <a:solidFill>
            <a:schemeClr val="accent6">
              <a:alpha val="85000"/>
            </a:schemeClr>
          </a:solidFill>
          <a:ln>
            <a:solidFill>
              <a:schemeClr val="accent6">
                <a:shade val="50000"/>
                <a:alpha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CAB5DDC8-A2A9-40CA-9E8A-0E5155A05B98}"/>
              </a:ext>
            </a:extLst>
          </p:cNvPr>
          <p:cNvSpPr/>
          <p:nvPr/>
        </p:nvSpPr>
        <p:spPr>
          <a:xfrm rot="19090034">
            <a:off x="6824778" y="5014309"/>
            <a:ext cx="745104" cy="272807"/>
          </a:xfrm>
          <a:prstGeom prst="corner">
            <a:avLst/>
          </a:prstGeom>
          <a:solidFill>
            <a:schemeClr val="accent6">
              <a:alpha val="85000"/>
            </a:schemeClr>
          </a:solidFill>
          <a:ln>
            <a:solidFill>
              <a:schemeClr val="accent6">
                <a:shade val="50000"/>
                <a:alpha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FEC773-957D-4FAE-BD24-908C551EAAA6}"/>
              </a:ext>
            </a:extLst>
          </p:cNvPr>
          <p:cNvSpPr/>
          <p:nvPr/>
        </p:nvSpPr>
        <p:spPr>
          <a:xfrm>
            <a:off x="8069570" y="5882442"/>
            <a:ext cx="2246333" cy="3564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E8652AF-57C8-4202-871E-58D8F79DBEE8}"/>
              </a:ext>
            </a:extLst>
          </p:cNvPr>
          <p:cNvSpPr/>
          <p:nvPr/>
        </p:nvSpPr>
        <p:spPr>
          <a:xfrm rot="18964114">
            <a:off x="10401298" y="5684679"/>
            <a:ext cx="523875" cy="517845"/>
          </a:xfrm>
          <a:prstGeom prst="plus">
            <a:avLst>
              <a:gd name="adj" fmla="val 3787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340AB-F6E6-4DAA-A54D-759F9C14E11B}"/>
              </a:ext>
            </a:extLst>
          </p:cNvPr>
          <p:cNvSpPr txBox="1"/>
          <p:nvPr/>
        </p:nvSpPr>
        <p:spPr>
          <a:xfrm>
            <a:off x="10788365" y="4913450"/>
            <a:ext cx="1279068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harassment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95885-9197-45EB-AF13-C1CDBD19CB9B}"/>
              </a:ext>
            </a:extLst>
          </p:cNvPr>
          <p:cNvSpPr txBox="1"/>
          <p:nvPr/>
        </p:nvSpPr>
        <p:spPr>
          <a:xfrm>
            <a:off x="11027918" y="5665471"/>
            <a:ext cx="1039515" cy="646331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perverse</a:t>
            </a:r>
            <a:br>
              <a:rPr lang="en-US" dirty="0"/>
            </a:br>
            <a:r>
              <a:rPr lang="en-US" dirty="0"/>
              <a:t>incentive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57DC4-00C0-41D6-B28E-DFC21E6A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7C6E-7126-42EE-88CF-1F0F4662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 – Blind Merged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B3C7-BAC1-499D-83AD-199D811F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Drivechain 100% opt-in, for miners as well as users.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CDD20-50E5-4430-83B9-92B78339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54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7" y="286579"/>
            <a:ext cx="9775389" cy="802194"/>
          </a:xfrm>
        </p:spPr>
        <p:txBody>
          <a:bodyPr>
            <a:normAutofit fontScale="90000"/>
          </a:bodyPr>
          <a:lstStyle/>
          <a:p>
            <a:r>
              <a:rPr lang="en-US" dirty="0"/>
              <a:t>Drivechain: 100% </a:t>
            </a:r>
            <a:r>
              <a:rPr lang="en-US" dirty="0" err="1"/>
              <a:t>Opt</a:t>
            </a:r>
            <a:r>
              <a:rPr lang="en-US" dirty="0"/>
              <a:t> In, Yet Very Easily Secure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E257C-2211-42C6-9D3E-4A56551B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2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3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2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3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7" y="286579"/>
            <a:ext cx="9775389" cy="802194"/>
          </a:xfrm>
        </p:spPr>
        <p:txBody>
          <a:bodyPr>
            <a:normAutofit/>
          </a:bodyPr>
          <a:lstStyle/>
          <a:p>
            <a:r>
              <a:rPr lang="en-US" dirty="0" err="1"/>
              <a:t>Opt</a:t>
            </a:r>
            <a:r>
              <a:rPr lang="en-US" dirty="0"/>
              <a:t> In – Add Drivechain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2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(Main)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Drivechain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(Side </a:t>
            </a:r>
            <a:r>
              <a:rPr lang="en-US" sz="2800" dirty="0">
                <a:ln>
                  <a:solidFill>
                    <a:schemeClr val="tx1"/>
                  </a:solidFill>
                </a:ln>
              </a:rPr>
              <a:t>1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Full Node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Drivechain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28543-9086-46AE-A94E-F592FA0C7DE3}"/>
              </a:ext>
            </a:extLst>
          </p:cNvPr>
          <p:cNvSpPr txBox="1"/>
          <p:nvPr/>
        </p:nvSpPr>
        <p:spPr>
          <a:xfrm>
            <a:off x="8031121" y="456509"/>
            <a:ext cx="2154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Inter-chain xfers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i="1" dirty="0">
                <a:solidFill>
                  <a:srgbClr val="0070C0"/>
                </a:solidFill>
              </a:rPr>
              <a:t>Blind Merged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35989-88BE-4EC2-8566-8C08EA81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87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7" y="286579"/>
            <a:ext cx="9775389" cy="802194"/>
          </a:xfrm>
        </p:spPr>
        <p:txBody>
          <a:bodyPr>
            <a:normAutofit/>
          </a:bodyPr>
          <a:lstStyle/>
          <a:p>
            <a:r>
              <a:rPr lang="en-US" dirty="0" err="1"/>
              <a:t>Opt</a:t>
            </a:r>
            <a:r>
              <a:rPr lang="en-US" dirty="0"/>
              <a:t> In – </a:t>
            </a:r>
            <a:r>
              <a:rPr lang="en-US" b="1" dirty="0"/>
              <a:t>Sidechain Full Node </a:t>
            </a:r>
            <a:r>
              <a:rPr lang="en-US" dirty="0"/>
              <a:t>is Optional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ln w="38100">
            <a:solidFill>
              <a:srgbClr val="63D5D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E4397-7A63-4D97-A6A7-5746C0BE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12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solidFill>
            <a:srgbClr val="F4AAEB">
              <a:alpha val="2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8" y="286579"/>
            <a:ext cx="11811364" cy="802194"/>
          </a:xfrm>
        </p:spPr>
        <p:txBody>
          <a:bodyPr>
            <a:normAutofit fontScale="90000"/>
          </a:bodyPr>
          <a:lstStyle/>
          <a:p>
            <a:r>
              <a:rPr lang="en-US" dirty="0"/>
              <a:t>Even </a:t>
            </a:r>
            <a:r>
              <a:rPr lang="en-US" b="1" i="1" u="sng" dirty="0"/>
              <a:t>Running DC-compatible software</a:t>
            </a:r>
            <a:r>
              <a:rPr lang="en-US" dirty="0"/>
              <a:t> is Optional (SF)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rgbClr val="F4AAEB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  <a:solidFill>
            <a:srgbClr val="F4AAEB">
              <a:alpha val="2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rgbClr val="F4AAEB">
              <a:alpha val="2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rgbClr val="F4AAEB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  <a:solidFill>
            <a:srgbClr val="F4AAEB">
              <a:alpha val="2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rgbClr val="F4AAEB">
              <a:alpha val="2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F4AAEB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C84D5-ADD2-4233-BB68-A7955D09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E52B4-A636-4FBE-8053-D5F999AB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7" y="1253714"/>
            <a:ext cx="4840018" cy="40485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7A33F-2790-4029-9F52-C7E6DCCA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76" y="248966"/>
            <a:ext cx="10515600" cy="636824"/>
          </a:xfrm>
        </p:spPr>
        <p:txBody>
          <a:bodyPr>
            <a:normAutofit fontScale="90000"/>
          </a:bodyPr>
          <a:lstStyle/>
          <a:p>
            <a:r>
              <a:rPr lang="en-US" dirty="0"/>
              <a:t>This is Actually </a:t>
            </a:r>
            <a:r>
              <a:rPr lang="en-US" i="1" u="sng" dirty="0"/>
              <a:t>Required</a:t>
            </a:r>
            <a:r>
              <a:rPr lang="en-US" dirty="0"/>
              <a:t> (Remember?)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BDED42-620F-4ECA-9922-AD2770FE6D66}"/>
              </a:ext>
            </a:extLst>
          </p:cNvPr>
          <p:cNvSpPr/>
          <p:nvPr/>
        </p:nvSpPr>
        <p:spPr>
          <a:xfrm>
            <a:off x="6391073" y="971611"/>
            <a:ext cx="4970834" cy="1071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Else, we regress to the extension block – which is an Evil Fork –mainchain FULL nodes </a:t>
            </a:r>
            <a:r>
              <a:rPr lang="en-US" b="1" i="1" u="sng" dirty="0"/>
              <a:t>must</a:t>
            </a:r>
            <a:r>
              <a:rPr lang="en-US" b="1" i="1" dirty="0"/>
              <a:t> do more validation</a:t>
            </a:r>
            <a:r>
              <a:rPr lang="en-US" dirty="0"/>
              <a:t> lest they become un-FULL.</a:t>
            </a:r>
            <a:endParaRPr lang="en-US" b="1" i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7267C1-E333-4920-9634-630AACCF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97" y="2499406"/>
            <a:ext cx="7071637" cy="38823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D0ACD-4CB6-412A-B14B-5E88039552EC}"/>
              </a:ext>
            </a:extLst>
          </p:cNvPr>
          <p:cNvSpPr/>
          <p:nvPr/>
        </p:nvSpPr>
        <p:spPr>
          <a:xfrm>
            <a:off x="149427" y="5573373"/>
            <a:ext cx="5278607" cy="1071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Ironically, </a:t>
            </a:r>
            <a:r>
              <a:rPr lang="en-US" b="1" i="1" u="sng" dirty="0"/>
              <a:t>problem</a:t>
            </a:r>
            <a:r>
              <a:rPr lang="en-US" b="1" i="1" dirty="0"/>
              <a:t> </a:t>
            </a:r>
            <a:r>
              <a:rPr lang="en-US" dirty="0"/>
              <a:t>with Extension Blocks is that miners can </a:t>
            </a:r>
            <a:r>
              <a:rPr lang="en-US" b="1" i="1" dirty="0"/>
              <a:t>Never </a:t>
            </a:r>
            <a:r>
              <a:rPr lang="en-US" dirty="0"/>
              <a:t>steal from them. At which point it becomes a full force consensus rule, and you are </a:t>
            </a:r>
            <a:r>
              <a:rPr lang="en-US" b="1" i="1" u="sng" dirty="0">
                <a:solidFill>
                  <a:srgbClr val="F4AAEB"/>
                </a:solidFill>
              </a:rPr>
              <a:t>forced to know</a:t>
            </a:r>
            <a:r>
              <a:rPr lang="en-US" b="1" i="1" dirty="0"/>
              <a:t>.</a:t>
            </a:r>
            <a:r>
              <a:rPr lang="en-US" dirty="0"/>
              <a:t> </a:t>
            </a:r>
            <a:endParaRPr lang="en-US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428DD-6D38-42AF-A478-3CF68AF8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A58A-8CD2-4E12-8B47-13886F3D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75" y="4921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1D89-60DA-4BA7-8FAB-08B8CDBD7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509712"/>
            <a:ext cx="11115675" cy="499268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Review: What are Sidechains?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‘Drivechain’ Specifically</a:t>
            </a:r>
          </a:p>
          <a:p>
            <a:pPr marL="1200150" lvl="1" indent="-742950">
              <a:buFont typeface="+mj-lt"/>
              <a:buAutoNum type="alphaLcParenR"/>
            </a:pPr>
            <a:r>
              <a:rPr lang="en-US" sz="3600" dirty="0"/>
              <a:t>Puzzle Pieces / Existing Ingredients</a:t>
            </a:r>
          </a:p>
          <a:p>
            <a:pPr marL="1200150" lvl="1" indent="-742950">
              <a:buFont typeface="+mj-lt"/>
              <a:buAutoNum type="alphaLcParenR"/>
            </a:pPr>
            <a:r>
              <a:rPr lang="en-US" sz="3600" dirty="0"/>
              <a:t>Achieving “Opt-In”</a:t>
            </a:r>
          </a:p>
          <a:p>
            <a:pPr marL="1200150" lvl="1" indent="-742950">
              <a:buFont typeface="+mj-lt"/>
              <a:buAutoNum type="alphaLcParenR"/>
            </a:pPr>
            <a:r>
              <a:rPr lang="en-US" sz="3600" dirty="0"/>
              <a:t>Fusion of Ideas –&gt; Slow, Transparent Withdrawals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Security Model of Drivechain – </a:t>
            </a:r>
            <a:r>
              <a:rPr lang="en-US" sz="3200" dirty="0"/>
              <a:t>often misunderstood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Blind Merged Mining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Helpful Comparisons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D09F8-999D-4156-B7A2-D8A41A9B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68C-5422-4B1F-82EA-7E8D541F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7" y="221226"/>
            <a:ext cx="11312012" cy="1604399"/>
          </a:xfrm>
        </p:spPr>
        <p:txBody>
          <a:bodyPr>
            <a:normAutofit fontScale="90000"/>
          </a:bodyPr>
          <a:lstStyle/>
          <a:p>
            <a:r>
              <a:rPr lang="en-US" dirty="0"/>
              <a:t>Even </a:t>
            </a:r>
            <a:r>
              <a:rPr lang="en-US" b="1" i="1" u="sng" dirty="0"/>
              <a:t>giving people an option</a:t>
            </a:r>
            <a:r>
              <a:rPr lang="en-US" dirty="0"/>
              <a:t> almost certainly can’t have </a:t>
            </a:r>
            <a:r>
              <a:rPr lang="en-US" i="1" u="sng" dirty="0"/>
              <a:t>any effect at all</a:t>
            </a:r>
            <a:r>
              <a:rPr lang="en-US" dirty="0"/>
              <a:t> … (let alone a negative one)!</a:t>
            </a:r>
            <a:endParaRPr lang="en-US" b="1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66097-37C8-4A0F-9616-D7F1F670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" y="1749331"/>
            <a:ext cx="10893989" cy="4580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02B8A-AE7E-451C-AF43-3D69A0E7D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67"/>
          <a:stretch/>
        </p:blipFill>
        <p:spPr>
          <a:xfrm>
            <a:off x="398206" y="1930510"/>
            <a:ext cx="7521678" cy="14737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13495-3330-4E72-A7E0-39961165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6" y="3794631"/>
            <a:ext cx="10499838" cy="171744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C7CB35-FD5B-4683-A924-A5E7EEA1B147}"/>
              </a:ext>
            </a:extLst>
          </p:cNvPr>
          <p:cNvSpPr/>
          <p:nvPr/>
        </p:nvSpPr>
        <p:spPr>
          <a:xfrm>
            <a:off x="1710814" y="6110445"/>
            <a:ext cx="9645446" cy="526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…because the </a:t>
            </a:r>
            <a:r>
              <a:rPr lang="en-US" sz="2400" b="1" i="1" u="sng" dirty="0"/>
              <a:t>Altcoins</a:t>
            </a:r>
            <a:r>
              <a:rPr lang="en-US" sz="2400" dirty="0"/>
              <a:t> (and Spinoffs) </a:t>
            </a:r>
            <a:r>
              <a:rPr lang="en-US" sz="2400" i="1" u="sng" dirty="0"/>
              <a:t>already</a:t>
            </a:r>
            <a:r>
              <a:rPr lang="en-US" sz="2400" dirty="0"/>
              <a:t> give users those options.</a:t>
            </a:r>
            <a:endParaRPr lang="en-US" sz="2400" b="1" i="1" u="sng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009B85B-D9A8-4169-92B3-69E006C452F0}"/>
              </a:ext>
            </a:extLst>
          </p:cNvPr>
          <p:cNvSpPr/>
          <p:nvPr/>
        </p:nvSpPr>
        <p:spPr>
          <a:xfrm>
            <a:off x="6651523" y="5397967"/>
            <a:ext cx="501445" cy="534762"/>
          </a:xfrm>
          <a:prstGeom prst="upArrow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1C43E-02C5-4A73-AC0B-F037A59C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08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C41-006E-4080-9162-BC165568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So, no criticism is really possible…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48631-07CE-4A38-A005-0D27E26F83D4}"/>
              </a:ext>
            </a:extLst>
          </p:cNvPr>
          <p:cNvSpPr/>
          <p:nvPr/>
        </p:nvSpPr>
        <p:spPr>
          <a:xfrm>
            <a:off x="1056860" y="2366999"/>
            <a:ext cx="2981740" cy="199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User</a:t>
            </a:r>
            <a:r>
              <a:rPr lang="en-US" sz="3200" dirty="0"/>
              <a:t> runs a Sidechain Full Node?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ED17C-0AF1-449A-AEE1-E63A140FCFE6}"/>
              </a:ext>
            </a:extLst>
          </p:cNvPr>
          <p:cNvSpPr/>
          <p:nvPr/>
        </p:nvSpPr>
        <p:spPr>
          <a:xfrm>
            <a:off x="4548809" y="2206246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C8DF7-29B6-492F-AA52-E06FEB5825FA}"/>
              </a:ext>
            </a:extLst>
          </p:cNvPr>
          <p:cNvSpPr/>
          <p:nvPr/>
        </p:nvSpPr>
        <p:spPr>
          <a:xfrm>
            <a:off x="6430618" y="2067584"/>
            <a:ext cx="4923182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That is fine </a:t>
            </a:r>
            <a:r>
              <a:rPr lang="en-US" sz="3200" dirty="0"/>
              <a:t>– they are completely unaffected.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CFBF6-FFD8-4475-A238-3FBC62F35433}"/>
              </a:ext>
            </a:extLst>
          </p:cNvPr>
          <p:cNvSpPr/>
          <p:nvPr/>
        </p:nvSpPr>
        <p:spPr>
          <a:xfrm>
            <a:off x="4548809" y="3675754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1F7B9E-4536-44C5-A467-FDD33CDF9A9B}"/>
              </a:ext>
            </a:extLst>
          </p:cNvPr>
          <p:cNvSpPr/>
          <p:nvPr/>
        </p:nvSpPr>
        <p:spPr>
          <a:xfrm>
            <a:off x="6430618" y="3477885"/>
            <a:ext cx="4923182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That is fine </a:t>
            </a:r>
            <a:r>
              <a:rPr lang="en-US" sz="3200" dirty="0"/>
              <a:t>– they have consumer </a:t>
            </a:r>
            <a:r>
              <a:rPr lang="en-US" sz="3200" dirty="0">
                <a:solidFill>
                  <a:srgbClr val="FFC000"/>
                </a:solidFill>
              </a:rPr>
              <a:t>sovereignty</a:t>
            </a:r>
            <a:r>
              <a:rPr lang="en-US" sz="32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8BE6F9-0310-4C89-AC4A-6480C0B137E6}"/>
              </a:ext>
            </a:extLst>
          </p:cNvPr>
          <p:cNvCxnSpPr>
            <a:cxnSpLocks/>
          </p:cNvCxnSpPr>
          <p:nvPr/>
        </p:nvCxnSpPr>
        <p:spPr>
          <a:xfrm flipV="1">
            <a:off x="3892826" y="2683221"/>
            <a:ext cx="2733261" cy="5249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C360C-788C-4438-BD92-4C18515BA491}"/>
              </a:ext>
            </a:extLst>
          </p:cNvPr>
          <p:cNvCxnSpPr>
            <a:cxnSpLocks/>
          </p:cNvCxnSpPr>
          <p:nvPr/>
        </p:nvCxnSpPr>
        <p:spPr>
          <a:xfrm>
            <a:off x="3879573" y="3379651"/>
            <a:ext cx="2865784" cy="4441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1C7F14-B9E7-4CD5-8509-C485BE4973C5}"/>
              </a:ext>
            </a:extLst>
          </p:cNvPr>
          <p:cNvSpPr/>
          <p:nvPr/>
        </p:nvSpPr>
        <p:spPr>
          <a:xfrm>
            <a:off x="7023657" y="4888186"/>
            <a:ext cx="4813847" cy="18831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Ie, need to be allowed to make their own mistakes (mistakes they would make anyway by using Altcoins).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Other users can </a:t>
            </a:r>
            <a:r>
              <a:rPr lang="en-US" sz="2000" b="1" i="1" u="sng" dirty="0"/>
              <a:t>always</a:t>
            </a:r>
            <a:r>
              <a:rPr lang="en-US" sz="2000" dirty="0"/>
              <a:t> ignore these mistakes.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616154-335C-4A95-BEBC-435714A99D72}"/>
              </a:ext>
            </a:extLst>
          </p:cNvPr>
          <p:cNvCxnSpPr>
            <a:cxnSpLocks/>
          </p:cNvCxnSpPr>
          <p:nvPr/>
        </p:nvCxnSpPr>
        <p:spPr>
          <a:xfrm>
            <a:off x="9430580" y="4391268"/>
            <a:ext cx="0" cy="42990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D2862-A3C2-4EE2-90EC-0A2A2D33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55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C41-006E-4080-9162-BC165568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So, no criticism is really possible (?)…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C48631-07CE-4A38-A005-0D27E26F83D4}"/>
              </a:ext>
            </a:extLst>
          </p:cNvPr>
          <p:cNvSpPr/>
          <p:nvPr/>
        </p:nvSpPr>
        <p:spPr>
          <a:xfrm>
            <a:off x="1056860" y="2366999"/>
            <a:ext cx="2981740" cy="199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Miner</a:t>
            </a:r>
            <a:r>
              <a:rPr lang="en-US" sz="3200" dirty="0"/>
              <a:t> runs a Sidechain Full Node (to mine)?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FED17C-0AF1-449A-AEE1-E63A140FCFE6}"/>
              </a:ext>
            </a:extLst>
          </p:cNvPr>
          <p:cNvSpPr/>
          <p:nvPr/>
        </p:nvSpPr>
        <p:spPr>
          <a:xfrm>
            <a:off x="4548809" y="2206246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C8DF7-29B6-492F-AA52-E06FEB5825FA}"/>
              </a:ext>
            </a:extLst>
          </p:cNvPr>
          <p:cNvSpPr/>
          <p:nvPr/>
        </p:nvSpPr>
        <p:spPr>
          <a:xfrm>
            <a:off x="6430618" y="2067584"/>
            <a:ext cx="4923182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That is fine </a:t>
            </a:r>
            <a:r>
              <a:rPr lang="en-US" sz="3200" dirty="0"/>
              <a:t>– I guess it wasn’t profitable.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CFBF6-FFD8-4475-A238-3FBC62F35433}"/>
              </a:ext>
            </a:extLst>
          </p:cNvPr>
          <p:cNvSpPr/>
          <p:nvPr/>
        </p:nvSpPr>
        <p:spPr>
          <a:xfrm>
            <a:off x="4548809" y="3675754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1F7B9E-4536-44C5-A467-FDD33CDF9A9B}"/>
              </a:ext>
            </a:extLst>
          </p:cNvPr>
          <p:cNvSpPr/>
          <p:nvPr/>
        </p:nvSpPr>
        <p:spPr>
          <a:xfrm>
            <a:off x="6430617" y="3477885"/>
            <a:ext cx="5204785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That is fine??</a:t>
            </a:r>
            <a:r>
              <a:rPr lang="en-US" sz="3200" dirty="0">
                <a:solidFill>
                  <a:srgbClr val="92D050"/>
                </a:solidFill>
              </a:rPr>
              <a:t> </a:t>
            </a:r>
            <a:r>
              <a:rPr lang="en-US" sz="3200" dirty="0"/>
              <a:t>–</a:t>
            </a:r>
            <a:br>
              <a:rPr lang="en-US" sz="3200" dirty="0"/>
            </a:br>
            <a:r>
              <a:rPr lang="en-US" sz="3200" dirty="0"/>
              <a:t>I guess it </a:t>
            </a:r>
            <a:r>
              <a:rPr lang="en-US" sz="3200" i="1" u="sng" dirty="0"/>
              <a:t>was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profitable</a:t>
            </a:r>
            <a:r>
              <a:rPr lang="en-US" sz="32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8BE6F9-0310-4C89-AC4A-6480C0B137E6}"/>
              </a:ext>
            </a:extLst>
          </p:cNvPr>
          <p:cNvCxnSpPr>
            <a:cxnSpLocks/>
          </p:cNvCxnSpPr>
          <p:nvPr/>
        </p:nvCxnSpPr>
        <p:spPr>
          <a:xfrm flipV="1">
            <a:off x="3892826" y="2683221"/>
            <a:ext cx="2733261" cy="5249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C360C-788C-4438-BD92-4C18515BA491}"/>
              </a:ext>
            </a:extLst>
          </p:cNvPr>
          <p:cNvCxnSpPr>
            <a:cxnSpLocks/>
          </p:cNvCxnSpPr>
          <p:nvPr/>
        </p:nvCxnSpPr>
        <p:spPr>
          <a:xfrm>
            <a:off x="3879573" y="3379651"/>
            <a:ext cx="2865784" cy="4441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1C7F14-B9E7-4CD5-8509-C485BE4973C5}"/>
              </a:ext>
            </a:extLst>
          </p:cNvPr>
          <p:cNvSpPr/>
          <p:nvPr/>
        </p:nvSpPr>
        <p:spPr>
          <a:xfrm>
            <a:off x="8481396" y="4968839"/>
            <a:ext cx="1890086" cy="4299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Wait a minute…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616154-335C-4A95-BEBC-435714A99D72}"/>
              </a:ext>
            </a:extLst>
          </p:cNvPr>
          <p:cNvCxnSpPr>
            <a:cxnSpLocks/>
          </p:cNvCxnSpPr>
          <p:nvPr/>
        </p:nvCxnSpPr>
        <p:spPr>
          <a:xfrm>
            <a:off x="9430580" y="4391268"/>
            <a:ext cx="0" cy="42990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1CF44-A49C-4471-9F69-4DDBA4D2E4FD}"/>
              </a:ext>
            </a:extLst>
          </p:cNvPr>
          <p:cNvSpPr/>
          <p:nvPr/>
        </p:nvSpPr>
        <p:spPr>
          <a:xfrm>
            <a:off x="9549836" y="1459259"/>
            <a:ext cx="2085566" cy="710084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Exchange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Tx fees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219EF4-2815-41BD-A323-B9946A6E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6488-ACEF-406C-8D2B-CC3C101C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571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Network Externalities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38541-4F7B-4833-8A6C-21E61ECD1EAD}"/>
              </a:ext>
            </a:extLst>
          </p:cNvPr>
          <p:cNvSpPr/>
          <p:nvPr/>
        </p:nvSpPr>
        <p:spPr>
          <a:xfrm>
            <a:off x="969923" y="1842049"/>
            <a:ext cx="726356" cy="827571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B5BC65-947B-4294-AEB1-8CEBCD17A48C}"/>
              </a:ext>
            </a:extLst>
          </p:cNvPr>
          <p:cNvSpPr/>
          <p:nvPr/>
        </p:nvSpPr>
        <p:spPr>
          <a:xfrm>
            <a:off x="969923" y="2767355"/>
            <a:ext cx="2092394" cy="3368400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334480-5DA5-4BB7-B0B6-17618702F61D}"/>
              </a:ext>
            </a:extLst>
          </p:cNvPr>
          <p:cNvSpPr/>
          <p:nvPr/>
        </p:nvSpPr>
        <p:spPr>
          <a:xfrm>
            <a:off x="993912" y="1528967"/>
            <a:ext cx="159027" cy="169630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707FC16-4994-45CA-9EBF-43F569266E82}"/>
              </a:ext>
            </a:extLst>
          </p:cNvPr>
          <p:cNvSpPr/>
          <p:nvPr/>
        </p:nvSpPr>
        <p:spPr>
          <a:xfrm>
            <a:off x="3299790" y="1811882"/>
            <a:ext cx="450574" cy="857737"/>
          </a:xfrm>
          <a:prstGeom prst="rightBrace">
            <a:avLst>
              <a:gd name="adj1" fmla="val 25000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64A0726-072E-4D5A-A994-7F08EF4CDEA8}"/>
              </a:ext>
            </a:extLst>
          </p:cNvPr>
          <p:cNvSpPr/>
          <p:nvPr/>
        </p:nvSpPr>
        <p:spPr>
          <a:xfrm>
            <a:off x="3320203" y="2785919"/>
            <a:ext cx="450574" cy="3349836"/>
          </a:xfrm>
          <a:prstGeom prst="rightBrace">
            <a:avLst>
              <a:gd name="adj1" fmla="val 25000"/>
              <a:gd name="adj2" fmla="val 3378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813B7F5-2CA1-496D-826A-70D60E6E82AB}"/>
              </a:ext>
            </a:extLst>
          </p:cNvPr>
          <p:cNvSpPr/>
          <p:nvPr/>
        </p:nvSpPr>
        <p:spPr>
          <a:xfrm>
            <a:off x="3299790" y="1544538"/>
            <a:ext cx="450574" cy="154059"/>
          </a:xfrm>
          <a:prstGeom prst="rightBrace">
            <a:avLst>
              <a:gd name="adj1" fmla="val 25000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EFE00-F602-465C-944B-4670320DD39A}"/>
              </a:ext>
            </a:extLst>
          </p:cNvPr>
          <p:cNvSpPr txBox="1"/>
          <p:nvPr/>
        </p:nvSpPr>
        <p:spPr>
          <a:xfrm>
            <a:off x="3975653" y="1442550"/>
            <a:ext cx="3113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Cost of “outsourced validation”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AD4DD-340A-4AEB-94D6-D5C75FE02620}"/>
              </a:ext>
            </a:extLst>
          </p:cNvPr>
          <p:cNvSpPr txBox="1"/>
          <p:nvPr/>
        </p:nvSpPr>
        <p:spPr>
          <a:xfrm>
            <a:off x="4093857" y="1942468"/>
            <a:ext cx="253821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Cost ($) of Full Node: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Equip / CPU /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B92A1-559E-46EE-B14E-1D0E8EC18528}"/>
              </a:ext>
            </a:extLst>
          </p:cNvPr>
          <p:cNvSpPr txBox="1"/>
          <p:nvPr/>
        </p:nvSpPr>
        <p:spPr>
          <a:xfrm>
            <a:off x="3935901" y="3445174"/>
            <a:ext cx="336604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Externality Full Node Cost ($):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Privacy</a:t>
            </a:r>
            <a:r>
              <a:rPr lang="en-US" dirty="0"/>
              <a:t> (Observing Bandwidth)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Decentralization (Harder to Validate, </a:t>
            </a:r>
            <a:r>
              <a:rPr lang="en-US" b="1" dirty="0"/>
              <a:t>fewer seed nodes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Concentration of Power (</a:t>
            </a:r>
            <a:r>
              <a:rPr lang="en-US" b="1" dirty="0"/>
              <a:t>Resource Asymmetries </a:t>
            </a:r>
            <a:r>
              <a:rPr lang="en-US" dirty="0"/>
              <a:t>Become More Relevant)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52D440-C8E6-4BEB-B6AC-7CA1CD831107}"/>
              </a:ext>
            </a:extLst>
          </p:cNvPr>
          <p:cNvCxnSpPr>
            <a:cxnSpLocks/>
          </p:cNvCxnSpPr>
          <p:nvPr/>
        </p:nvCxnSpPr>
        <p:spPr>
          <a:xfrm>
            <a:off x="715614" y="1544538"/>
            <a:ext cx="0" cy="4591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DB6CF6-E0AF-4271-877C-E432F00E8B34}"/>
              </a:ext>
            </a:extLst>
          </p:cNvPr>
          <p:cNvCxnSpPr>
            <a:cxnSpLocks/>
          </p:cNvCxnSpPr>
          <p:nvPr/>
        </p:nvCxnSpPr>
        <p:spPr>
          <a:xfrm>
            <a:off x="1351723" y="1698597"/>
            <a:ext cx="185423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08898-4145-493E-A7FF-43048FC39854}"/>
              </a:ext>
            </a:extLst>
          </p:cNvPr>
          <p:cNvCxnSpPr>
            <a:cxnSpLocks/>
          </p:cNvCxnSpPr>
          <p:nvPr/>
        </p:nvCxnSpPr>
        <p:spPr>
          <a:xfrm>
            <a:off x="1723852" y="2669619"/>
            <a:ext cx="15096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3A2664-224A-4C97-8AA7-D939BF37429C}"/>
              </a:ext>
            </a:extLst>
          </p:cNvPr>
          <p:cNvCxnSpPr>
            <a:cxnSpLocks/>
          </p:cNvCxnSpPr>
          <p:nvPr/>
        </p:nvCxnSpPr>
        <p:spPr>
          <a:xfrm>
            <a:off x="2941982" y="6135755"/>
            <a:ext cx="291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E5CA75-BA20-4CD9-B278-5061B9D969E0}"/>
              </a:ext>
            </a:extLst>
          </p:cNvPr>
          <p:cNvSpPr txBox="1"/>
          <p:nvPr/>
        </p:nvSpPr>
        <p:spPr>
          <a:xfrm>
            <a:off x="4744274" y="5778876"/>
            <a:ext cx="318052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Highly nonlinear and explosive, potentially existential!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5D11F-7A72-4613-BF8A-F1BE3BA1BD0E}"/>
              </a:ext>
            </a:extLst>
          </p:cNvPr>
          <p:cNvCxnSpPr/>
          <p:nvPr/>
        </p:nvCxnSpPr>
        <p:spPr>
          <a:xfrm>
            <a:off x="6334536" y="3737113"/>
            <a:ext cx="516838" cy="204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A9C61F9-2A58-4AC9-98E1-E75C0C7B2175}"/>
              </a:ext>
            </a:extLst>
          </p:cNvPr>
          <p:cNvSpPr txBox="1"/>
          <p:nvPr/>
        </p:nvSpPr>
        <p:spPr>
          <a:xfrm rot="16200000">
            <a:off x="-848887" y="3578536"/>
            <a:ext cx="2524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Total Node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FB1AFF-3825-4EB9-882F-4BBE62364A6D}"/>
              </a:ext>
            </a:extLst>
          </p:cNvPr>
          <p:cNvSpPr txBox="1"/>
          <p:nvPr/>
        </p:nvSpPr>
        <p:spPr>
          <a:xfrm>
            <a:off x="9385513" y="1350217"/>
            <a:ext cx="1115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Always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1BCC18-6A14-477A-A015-E99A2642701F}"/>
              </a:ext>
            </a:extLst>
          </p:cNvPr>
          <p:cNvSpPr txBox="1"/>
          <p:nvPr/>
        </p:nvSpPr>
        <p:spPr>
          <a:xfrm>
            <a:off x="8596492" y="482504"/>
            <a:ext cx="29163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Miners Pay?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16976-2E55-4054-9902-405B060C830C}"/>
              </a:ext>
            </a:extLst>
          </p:cNvPr>
          <p:cNvSpPr txBox="1"/>
          <p:nvPr/>
        </p:nvSpPr>
        <p:spPr>
          <a:xfrm>
            <a:off x="9385513" y="2255834"/>
            <a:ext cx="1115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Rarely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0A8640-4338-46A0-8D07-C3CA23416613}"/>
              </a:ext>
            </a:extLst>
          </p:cNvPr>
          <p:cNvSpPr txBox="1"/>
          <p:nvPr/>
        </p:nvSpPr>
        <p:spPr>
          <a:xfrm>
            <a:off x="9315200" y="4140502"/>
            <a:ext cx="1115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146778-8BDA-40D2-8ED4-95D6A3E29A05}"/>
              </a:ext>
            </a:extLst>
          </p:cNvPr>
          <p:cNvCxnSpPr>
            <a:cxnSpLocks/>
          </p:cNvCxnSpPr>
          <p:nvPr/>
        </p:nvCxnSpPr>
        <p:spPr>
          <a:xfrm flipV="1">
            <a:off x="7301948" y="1581049"/>
            <a:ext cx="2013252" cy="405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3E67C0-24F1-41AA-855F-5C21C524F73B}"/>
              </a:ext>
            </a:extLst>
          </p:cNvPr>
          <p:cNvCxnSpPr>
            <a:cxnSpLocks/>
          </p:cNvCxnSpPr>
          <p:nvPr/>
        </p:nvCxnSpPr>
        <p:spPr>
          <a:xfrm>
            <a:off x="6776981" y="2444941"/>
            <a:ext cx="2538219" cy="97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7DADB-1C67-4BF7-A16A-B1975E43928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505761" y="4273644"/>
            <a:ext cx="1809439" cy="97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2BBEAEE-3907-4425-87AB-7067D6D79D74}"/>
              </a:ext>
            </a:extLst>
          </p:cNvPr>
          <p:cNvSpPr/>
          <p:nvPr/>
        </p:nvSpPr>
        <p:spPr>
          <a:xfrm>
            <a:off x="8885038" y="5490438"/>
            <a:ext cx="2346702" cy="859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Miners may harm other miners.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24F821-AD79-411D-9F82-CCF3829B7723}"/>
              </a:ext>
            </a:extLst>
          </p:cNvPr>
          <p:cNvSpPr txBox="1"/>
          <p:nvPr/>
        </p:nvSpPr>
        <p:spPr>
          <a:xfrm>
            <a:off x="7088878" y="1621305"/>
            <a:ext cx="113710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wallet</a:t>
            </a:r>
            <a:br>
              <a:rPr lang="en-US" sz="1400" dirty="0"/>
            </a:br>
            <a:r>
              <a:rPr lang="en-US" sz="1400" dirty="0"/>
              <a:t>Phone wallet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2194B-E75E-4AEE-986D-DFBD89A1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22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C50-BDCC-46C2-AFFF-B6107362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" y="296884"/>
            <a:ext cx="10252388" cy="999850"/>
          </a:xfrm>
        </p:spPr>
        <p:txBody>
          <a:bodyPr>
            <a:normAutofit/>
          </a:bodyPr>
          <a:lstStyle/>
          <a:p>
            <a:r>
              <a:rPr lang="en-US" sz="5400" dirty="0"/>
              <a:t>Miners Imposing On Each Other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B8014F-393B-484F-A5C8-788D796D4989}"/>
              </a:ext>
            </a:extLst>
          </p:cNvPr>
          <p:cNvSpPr/>
          <p:nvPr/>
        </p:nvSpPr>
        <p:spPr>
          <a:xfrm>
            <a:off x="969923" y="1842049"/>
            <a:ext cx="726356" cy="827571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8466D2-811B-43EF-B25E-8BFEF28251D8}"/>
              </a:ext>
            </a:extLst>
          </p:cNvPr>
          <p:cNvSpPr/>
          <p:nvPr/>
        </p:nvSpPr>
        <p:spPr>
          <a:xfrm>
            <a:off x="969923" y="2767355"/>
            <a:ext cx="2092394" cy="3368400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54F9AB-3F81-4683-95AC-64105C8D0006}"/>
              </a:ext>
            </a:extLst>
          </p:cNvPr>
          <p:cNvSpPr/>
          <p:nvPr/>
        </p:nvSpPr>
        <p:spPr>
          <a:xfrm>
            <a:off x="993912" y="1528967"/>
            <a:ext cx="159027" cy="169630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574CE7-0CB2-457A-9B5A-765679FA0297}"/>
              </a:ext>
            </a:extLst>
          </p:cNvPr>
          <p:cNvSpPr/>
          <p:nvPr/>
        </p:nvSpPr>
        <p:spPr>
          <a:xfrm>
            <a:off x="4621333" y="1842049"/>
            <a:ext cx="982905" cy="132556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6B88D-9586-41A6-8247-AE7A3124A5A6}"/>
              </a:ext>
            </a:extLst>
          </p:cNvPr>
          <p:cNvSpPr/>
          <p:nvPr/>
        </p:nvSpPr>
        <p:spPr>
          <a:xfrm>
            <a:off x="4586606" y="3216967"/>
            <a:ext cx="1828754" cy="171284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5DA775-F867-4AB9-84B3-FF207EA5A46B}"/>
              </a:ext>
            </a:extLst>
          </p:cNvPr>
          <p:cNvSpPr/>
          <p:nvPr/>
        </p:nvSpPr>
        <p:spPr>
          <a:xfrm>
            <a:off x="4645323" y="1595227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ABDF2D-0141-49E0-A50D-1C00EC0E37C9}"/>
              </a:ext>
            </a:extLst>
          </p:cNvPr>
          <p:cNvSpPr/>
          <p:nvPr/>
        </p:nvSpPr>
        <p:spPr>
          <a:xfrm>
            <a:off x="7565873" y="1854225"/>
            <a:ext cx="1271059" cy="815395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53F662-35FC-4FB8-BC1F-C4D09269BE97}"/>
              </a:ext>
            </a:extLst>
          </p:cNvPr>
          <p:cNvSpPr/>
          <p:nvPr/>
        </p:nvSpPr>
        <p:spPr>
          <a:xfrm>
            <a:off x="7565874" y="2700019"/>
            <a:ext cx="451691" cy="20220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DADB8C2-453F-4982-BA33-8EFB5B109E12}"/>
              </a:ext>
            </a:extLst>
          </p:cNvPr>
          <p:cNvSpPr/>
          <p:nvPr/>
        </p:nvSpPr>
        <p:spPr>
          <a:xfrm>
            <a:off x="7589863" y="1607403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11CF9A-3A5D-451C-9469-260D7A174054}"/>
              </a:ext>
            </a:extLst>
          </p:cNvPr>
          <p:cNvSpPr/>
          <p:nvPr/>
        </p:nvSpPr>
        <p:spPr>
          <a:xfrm>
            <a:off x="9805546" y="1854227"/>
            <a:ext cx="964490" cy="575225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S3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2E880D-C795-40C2-992E-466C4E2EF088}"/>
              </a:ext>
            </a:extLst>
          </p:cNvPr>
          <p:cNvSpPr/>
          <p:nvPr/>
        </p:nvSpPr>
        <p:spPr>
          <a:xfrm>
            <a:off x="9805545" y="2449331"/>
            <a:ext cx="2097523" cy="414880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904538-AA60-4CD8-A305-8BFBA47FB474}"/>
              </a:ext>
            </a:extLst>
          </p:cNvPr>
          <p:cNvSpPr/>
          <p:nvPr/>
        </p:nvSpPr>
        <p:spPr>
          <a:xfrm>
            <a:off x="9829535" y="1594152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0E59E1-EA5E-4C2A-A502-5A73178927C9}"/>
              </a:ext>
            </a:extLst>
          </p:cNvPr>
          <p:cNvSpPr/>
          <p:nvPr/>
        </p:nvSpPr>
        <p:spPr>
          <a:xfrm>
            <a:off x="3562274" y="1595227"/>
            <a:ext cx="932518" cy="22479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B1</a:t>
            </a:r>
            <a:endParaRPr lang="en-US" sz="2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B96CCA-FBFF-49B0-B36B-A71A8B4C4CD9}"/>
              </a:ext>
            </a:extLst>
          </p:cNvPr>
          <p:cNvSpPr/>
          <p:nvPr/>
        </p:nvSpPr>
        <p:spPr>
          <a:xfrm>
            <a:off x="9210090" y="1581976"/>
            <a:ext cx="492904" cy="321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220316-31DE-4828-B60E-D17C0905899D}"/>
              </a:ext>
            </a:extLst>
          </p:cNvPr>
          <p:cNvSpPr/>
          <p:nvPr/>
        </p:nvSpPr>
        <p:spPr>
          <a:xfrm>
            <a:off x="6640647" y="1595226"/>
            <a:ext cx="822675" cy="2950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786FA5-3703-4599-B271-7E7CA9B87AD2}"/>
              </a:ext>
            </a:extLst>
          </p:cNvPr>
          <p:cNvSpPr txBox="1"/>
          <p:nvPr/>
        </p:nvSpPr>
        <p:spPr>
          <a:xfrm>
            <a:off x="4111922" y="5124859"/>
            <a:ext cx="209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Sidechain shouldn’t be run – but it will be anyway.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74128D-F498-43A7-9CA6-7C0E9EF7C609}"/>
              </a:ext>
            </a:extLst>
          </p:cNvPr>
          <p:cNvSpPr/>
          <p:nvPr/>
        </p:nvSpPr>
        <p:spPr>
          <a:xfrm>
            <a:off x="9125335" y="274493"/>
            <a:ext cx="29512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Miner may run this sidechain anyway, relying on pool.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Thus forcing *all* miners to rely on pool, as none can accord externalities.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89D424-A353-4856-B83B-86D812846E37}"/>
              </a:ext>
            </a:extLst>
          </p:cNvPr>
          <p:cNvSpPr txBox="1"/>
          <p:nvPr/>
        </p:nvSpPr>
        <p:spPr>
          <a:xfrm>
            <a:off x="6582782" y="4954537"/>
            <a:ext cx="2837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Benefits outweigh costs, so do run the sidechain.</a:t>
            </a:r>
          </a:p>
          <a:p>
            <a:r>
              <a:rPr lang="en-US" dirty="0"/>
              <a:t>But “the network” (ie, other miners) is not compensated</a:t>
            </a:r>
          </a:p>
          <a:p>
            <a:r>
              <a:rPr lang="en-US" dirty="0"/>
              <a:t>(ie, not reimbursed)!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A586BD-D7FE-41AE-9B40-33BCB6F8950D}"/>
              </a:ext>
            </a:extLst>
          </p:cNvPr>
          <p:cNvCxnSpPr/>
          <p:nvPr/>
        </p:nvCxnSpPr>
        <p:spPr>
          <a:xfrm>
            <a:off x="3233096" y="1818031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FB7CDD-EFE9-4F8B-BAFF-BBD11C368E78}"/>
              </a:ext>
            </a:extLst>
          </p:cNvPr>
          <p:cNvCxnSpPr/>
          <p:nvPr/>
        </p:nvCxnSpPr>
        <p:spPr>
          <a:xfrm>
            <a:off x="6388856" y="1837204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3D02BD-21A8-446A-8F82-18A60E033403}"/>
              </a:ext>
            </a:extLst>
          </p:cNvPr>
          <p:cNvCxnSpPr>
            <a:cxnSpLocks/>
          </p:cNvCxnSpPr>
          <p:nvPr/>
        </p:nvCxnSpPr>
        <p:spPr>
          <a:xfrm>
            <a:off x="9075524" y="287745"/>
            <a:ext cx="351555" cy="5581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B28C6-35F3-4168-86D6-5F846EE5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48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C50-BDCC-46C2-AFFF-B6107362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1" y="259867"/>
            <a:ext cx="9939536" cy="999850"/>
          </a:xfrm>
        </p:spPr>
        <p:txBody>
          <a:bodyPr>
            <a:normAutofit/>
          </a:bodyPr>
          <a:lstStyle/>
          <a:p>
            <a:r>
              <a:rPr lang="en-US" sz="5400" dirty="0"/>
              <a:t>Blind Merged Mining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B8014F-393B-484F-A5C8-788D796D4989}"/>
              </a:ext>
            </a:extLst>
          </p:cNvPr>
          <p:cNvSpPr/>
          <p:nvPr/>
        </p:nvSpPr>
        <p:spPr>
          <a:xfrm>
            <a:off x="969923" y="1842049"/>
            <a:ext cx="726356" cy="827571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8466D2-811B-43EF-B25E-8BFEF28251D8}"/>
              </a:ext>
            </a:extLst>
          </p:cNvPr>
          <p:cNvSpPr/>
          <p:nvPr/>
        </p:nvSpPr>
        <p:spPr>
          <a:xfrm>
            <a:off x="969923" y="2767355"/>
            <a:ext cx="2092394" cy="3368400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54F9AB-3F81-4683-95AC-64105C8D0006}"/>
              </a:ext>
            </a:extLst>
          </p:cNvPr>
          <p:cNvSpPr/>
          <p:nvPr/>
        </p:nvSpPr>
        <p:spPr>
          <a:xfrm>
            <a:off x="993912" y="1528967"/>
            <a:ext cx="159027" cy="169630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574CE7-0CB2-457A-9B5A-765679FA0297}"/>
              </a:ext>
            </a:extLst>
          </p:cNvPr>
          <p:cNvSpPr/>
          <p:nvPr/>
        </p:nvSpPr>
        <p:spPr>
          <a:xfrm>
            <a:off x="4621333" y="1842049"/>
            <a:ext cx="982905" cy="1325560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6B88D-9586-41A6-8247-AE7A3124A5A6}"/>
              </a:ext>
            </a:extLst>
          </p:cNvPr>
          <p:cNvSpPr/>
          <p:nvPr/>
        </p:nvSpPr>
        <p:spPr>
          <a:xfrm>
            <a:off x="4586606" y="3216967"/>
            <a:ext cx="1828754" cy="1712842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5DA775-F867-4AB9-84B3-FF207EA5A46B}"/>
              </a:ext>
            </a:extLst>
          </p:cNvPr>
          <p:cNvSpPr/>
          <p:nvPr/>
        </p:nvSpPr>
        <p:spPr>
          <a:xfrm>
            <a:off x="4645323" y="1595227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ABDF2D-0141-49E0-A50D-1C00EC0E37C9}"/>
              </a:ext>
            </a:extLst>
          </p:cNvPr>
          <p:cNvSpPr/>
          <p:nvPr/>
        </p:nvSpPr>
        <p:spPr>
          <a:xfrm>
            <a:off x="7565873" y="1854225"/>
            <a:ext cx="1271059" cy="815395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53F662-35FC-4FB8-BC1F-C4D09269BE97}"/>
              </a:ext>
            </a:extLst>
          </p:cNvPr>
          <p:cNvSpPr/>
          <p:nvPr/>
        </p:nvSpPr>
        <p:spPr>
          <a:xfrm>
            <a:off x="7565874" y="2700019"/>
            <a:ext cx="451691" cy="202207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DADB8C2-453F-4982-BA33-8EFB5B109E12}"/>
              </a:ext>
            </a:extLst>
          </p:cNvPr>
          <p:cNvSpPr/>
          <p:nvPr/>
        </p:nvSpPr>
        <p:spPr>
          <a:xfrm>
            <a:off x="7589863" y="1607403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11CF9A-3A5D-451C-9469-260D7A174054}"/>
              </a:ext>
            </a:extLst>
          </p:cNvPr>
          <p:cNvSpPr/>
          <p:nvPr/>
        </p:nvSpPr>
        <p:spPr>
          <a:xfrm>
            <a:off x="9805546" y="1854227"/>
            <a:ext cx="964490" cy="575225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S3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2E880D-C795-40C2-992E-466C4E2EF088}"/>
              </a:ext>
            </a:extLst>
          </p:cNvPr>
          <p:cNvSpPr/>
          <p:nvPr/>
        </p:nvSpPr>
        <p:spPr>
          <a:xfrm>
            <a:off x="9805545" y="2449331"/>
            <a:ext cx="2097523" cy="4148802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904538-AA60-4CD8-A305-8BFBA47FB474}"/>
              </a:ext>
            </a:extLst>
          </p:cNvPr>
          <p:cNvSpPr/>
          <p:nvPr/>
        </p:nvSpPr>
        <p:spPr>
          <a:xfrm>
            <a:off x="9823402" y="1596471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0E59E1-EA5E-4C2A-A502-5A73178927C9}"/>
              </a:ext>
            </a:extLst>
          </p:cNvPr>
          <p:cNvSpPr/>
          <p:nvPr/>
        </p:nvSpPr>
        <p:spPr>
          <a:xfrm>
            <a:off x="3562274" y="1584003"/>
            <a:ext cx="932518" cy="2259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B1</a:t>
            </a:r>
            <a:endParaRPr lang="en-US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220316-31DE-4828-B60E-D17C0905899D}"/>
              </a:ext>
            </a:extLst>
          </p:cNvPr>
          <p:cNvSpPr/>
          <p:nvPr/>
        </p:nvSpPr>
        <p:spPr>
          <a:xfrm>
            <a:off x="6640647" y="1607403"/>
            <a:ext cx="822675" cy="29380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A586BD-D7FE-41AE-9B40-33BCB6F8950D}"/>
              </a:ext>
            </a:extLst>
          </p:cNvPr>
          <p:cNvCxnSpPr/>
          <p:nvPr/>
        </p:nvCxnSpPr>
        <p:spPr>
          <a:xfrm>
            <a:off x="3233096" y="1818031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FB7CDD-EFE9-4F8B-BAFF-BBD11C368E78}"/>
              </a:ext>
            </a:extLst>
          </p:cNvPr>
          <p:cNvCxnSpPr/>
          <p:nvPr/>
        </p:nvCxnSpPr>
        <p:spPr>
          <a:xfrm>
            <a:off x="6415360" y="1850456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3D02BD-21A8-446A-8F82-18A60E033403}"/>
              </a:ext>
            </a:extLst>
          </p:cNvPr>
          <p:cNvCxnSpPr/>
          <p:nvPr/>
        </p:nvCxnSpPr>
        <p:spPr>
          <a:xfrm>
            <a:off x="9083549" y="1710774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6E1E2-ECCC-4341-990C-219216A9AA38}"/>
              </a:ext>
            </a:extLst>
          </p:cNvPr>
          <p:cNvSpPr/>
          <p:nvPr/>
        </p:nvSpPr>
        <p:spPr>
          <a:xfrm>
            <a:off x="6670222" y="1625959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06356F-E26E-4EA0-98E6-100545FC8413}"/>
              </a:ext>
            </a:extLst>
          </p:cNvPr>
          <p:cNvSpPr/>
          <p:nvPr/>
        </p:nvSpPr>
        <p:spPr>
          <a:xfrm>
            <a:off x="3600674" y="1618852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3147DE-1B60-40F9-B0C3-077FD768D413}"/>
              </a:ext>
            </a:extLst>
          </p:cNvPr>
          <p:cNvSpPr/>
          <p:nvPr/>
        </p:nvSpPr>
        <p:spPr>
          <a:xfrm>
            <a:off x="9203957" y="1584295"/>
            <a:ext cx="492904" cy="321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3D10CE-F017-4E50-83A2-53EC32733187}"/>
              </a:ext>
            </a:extLst>
          </p:cNvPr>
          <p:cNvSpPr/>
          <p:nvPr/>
        </p:nvSpPr>
        <p:spPr>
          <a:xfrm>
            <a:off x="9244991" y="1596471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503550-B635-48E2-AD50-BF643E4AE0A2}"/>
              </a:ext>
            </a:extLst>
          </p:cNvPr>
          <p:cNvSpPr/>
          <p:nvPr/>
        </p:nvSpPr>
        <p:spPr>
          <a:xfrm>
            <a:off x="313485" y="4643437"/>
            <a:ext cx="3817953" cy="81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Basically turns every sidechain full node into a pool administrator.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47E0549-0C0F-4958-8F28-904DFA22F33C}"/>
              </a:ext>
            </a:extLst>
          </p:cNvPr>
          <p:cNvSpPr/>
          <p:nvPr/>
        </p:nvSpPr>
        <p:spPr>
          <a:xfrm>
            <a:off x="4473623" y="4606573"/>
            <a:ext cx="3597529" cy="2102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will drive Ɛ toward zero, probably even lower than the outsourced node validation cost.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effectively </a:t>
            </a:r>
            <a:r>
              <a:rPr lang="en-US" b="1" dirty="0">
                <a:solidFill>
                  <a:srgbClr val="FF9999"/>
                </a:solidFill>
              </a:rPr>
              <a:t>equalizes profits</a:t>
            </a:r>
            <a:r>
              <a:rPr lang="en-US" dirty="0"/>
              <a:t>. Miners earn same profit, whether they mine a sidechain or not.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A37B63F-0C4C-4535-9280-9521F184E860}"/>
              </a:ext>
            </a:extLst>
          </p:cNvPr>
          <p:cNvSpPr/>
          <p:nvPr/>
        </p:nvSpPr>
        <p:spPr>
          <a:xfrm>
            <a:off x="484891" y="5656469"/>
            <a:ext cx="3817953" cy="81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Gives (100-Ɛ)% fees to hashers, keeps Ɛ for themselves.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F284FF3-CE49-455C-95FD-BD110D91DAAD}"/>
              </a:ext>
            </a:extLst>
          </p:cNvPr>
          <p:cNvSpPr/>
          <p:nvPr/>
        </p:nvSpPr>
        <p:spPr>
          <a:xfrm>
            <a:off x="8235627" y="5148591"/>
            <a:ext cx="3817953" cy="93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inter-miner externalities are high, revert to Blind Merged Mining (and don’t pay them).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23F9FEF3-0F55-45C1-A4F8-747521554BF1}"/>
              </a:ext>
            </a:extLst>
          </p:cNvPr>
          <p:cNvSpPr/>
          <p:nvPr/>
        </p:nvSpPr>
        <p:spPr>
          <a:xfrm rot="21224782">
            <a:off x="3924736" y="1308343"/>
            <a:ext cx="652740" cy="869778"/>
          </a:xfrm>
          <a:prstGeom prst="leftRightArrowCallout">
            <a:avLst>
              <a:gd name="adj1" fmla="val 25000"/>
              <a:gd name="adj2" fmla="val 25000"/>
              <a:gd name="adj3" fmla="val 24351"/>
              <a:gd name="adj4" fmla="val 0"/>
            </a:avLst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987AB-3AED-47C9-A98E-439AC397436A}"/>
              </a:ext>
            </a:extLst>
          </p:cNvPr>
          <p:cNvCxnSpPr>
            <a:cxnSpLocks/>
          </p:cNvCxnSpPr>
          <p:nvPr/>
        </p:nvCxnSpPr>
        <p:spPr>
          <a:xfrm>
            <a:off x="4302844" y="2044700"/>
            <a:ext cx="2549512" cy="373521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8F0CB-BB6D-42AC-AB3C-65FB97DD15E8}"/>
              </a:ext>
            </a:extLst>
          </p:cNvPr>
          <p:cNvCxnSpPr>
            <a:cxnSpLocks/>
          </p:cNvCxnSpPr>
          <p:nvPr/>
        </p:nvCxnSpPr>
        <p:spPr>
          <a:xfrm>
            <a:off x="10807958" y="1086471"/>
            <a:ext cx="198709" cy="1815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A4183-DE2A-487C-8BFB-0674E822A748}"/>
              </a:ext>
            </a:extLst>
          </p:cNvPr>
          <p:cNvSpPr txBox="1"/>
          <p:nvPr/>
        </p:nvSpPr>
        <p:spPr>
          <a:xfrm>
            <a:off x="8704994" y="443430"/>
            <a:ext cx="297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affects people who run nodes, ie *not* the miners.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CA39E4-C76E-4141-9E39-FD73BC3A890C}"/>
              </a:ext>
            </a:extLst>
          </p:cNvPr>
          <p:cNvSpPr/>
          <p:nvPr/>
        </p:nvSpPr>
        <p:spPr>
          <a:xfrm>
            <a:off x="409001" y="1663811"/>
            <a:ext cx="3002761" cy="2781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Defined ‘land’ in </a:t>
            </a:r>
            <a:r>
              <a:rPr lang="en-US" dirty="0" err="1"/>
              <a:t>main:coinbase</a:t>
            </a:r>
            <a:r>
              <a:rPr lang="en-US" dirty="0"/>
              <a:t> -- defines the “next mined sidechain header”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OP code letting you ‘buy’ this space.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AF3B99B-ABF3-424F-8699-99A10402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78" y="2937667"/>
            <a:ext cx="1767642" cy="815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1F45884-8728-4B62-8739-43C89CDA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30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2C50-BDCC-46C2-AFFF-B6107362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91" y="259867"/>
            <a:ext cx="9939536" cy="999850"/>
          </a:xfrm>
        </p:spPr>
        <p:txBody>
          <a:bodyPr>
            <a:normAutofit/>
          </a:bodyPr>
          <a:lstStyle/>
          <a:p>
            <a:r>
              <a:rPr lang="en-US" sz="5400" dirty="0"/>
              <a:t>Blind Merged Mining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B8014F-393B-484F-A5C8-788D796D4989}"/>
              </a:ext>
            </a:extLst>
          </p:cNvPr>
          <p:cNvSpPr/>
          <p:nvPr/>
        </p:nvSpPr>
        <p:spPr>
          <a:xfrm>
            <a:off x="969923" y="1842049"/>
            <a:ext cx="726356" cy="827571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8466D2-811B-43EF-B25E-8BFEF28251D8}"/>
              </a:ext>
            </a:extLst>
          </p:cNvPr>
          <p:cNvSpPr/>
          <p:nvPr/>
        </p:nvSpPr>
        <p:spPr>
          <a:xfrm>
            <a:off x="969923" y="2767355"/>
            <a:ext cx="2092394" cy="3368400"/>
          </a:xfrm>
          <a:prstGeom prst="roundRect">
            <a:avLst/>
          </a:prstGeom>
          <a:solidFill>
            <a:schemeClr val="accent2">
              <a:lumMod val="75000"/>
              <a:alpha val="7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54F9AB-3F81-4683-95AC-64105C8D0006}"/>
              </a:ext>
            </a:extLst>
          </p:cNvPr>
          <p:cNvSpPr/>
          <p:nvPr/>
        </p:nvSpPr>
        <p:spPr>
          <a:xfrm>
            <a:off x="993912" y="1528967"/>
            <a:ext cx="159027" cy="169630"/>
          </a:xfrm>
          <a:prstGeom prst="round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574CE7-0CB2-457A-9B5A-765679FA0297}"/>
              </a:ext>
            </a:extLst>
          </p:cNvPr>
          <p:cNvSpPr/>
          <p:nvPr/>
        </p:nvSpPr>
        <p:spPr>
          <a:xfrm>
            <a:off x="4621333" y="1842049"/>
            <a:ext cx="982905" cy="1325560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A6B88D-9586-41A6-8247-AE7A3124A5A6}"/>
              </a:ext>
            </a:extLst>
          </p:cNvPr>
          <p:cNvSpPr/>
          <p:nvPr/>
        </p:nvSpPr>
        <p:spPr>
          <a:xfrm>
            <a:off x="4586606" y="3216967"/>
            <a:ext cx="1828754" cy="1712842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5DA775-F867-4AB9-84B3-FF207EA5A46B}"/>
              </a:ext>
            </a:extLst>
          </p:cNvPr>
          <p:cNvSpPr/>
          <p:nvPr/>
        </p:nvSpPr>
        <p:spPr>
          <a:xfrm>
            <a:off x="4645323" y="1595227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ABDF2D-0141-49E0-A50D-1C00EC0E37C9}"/>
              </a:ext>
            </a:extLst>
          </p:cNvPr>
          <p:cNvSpPr/>
          <p:nvPr/>
        </p:nvSpPr>
        <p:spPr>
          <a:xfrm>
            <a:off x="7565873" y="1854225"/>
            <a:ext cx="1271059" cy="815395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53F662-35FC-4FB8-BC1F-C4D09269BE97}"/>
              </a:ext>
            </a:extLst>
          </p:cNvPr>
          <p:cNvSpPr/>
          <p:nvPr/>
        </p:nvSpPr>
        <p:spPr>
          <a:xfrm>
            <a:off x="7565874" y="2700019"/>
            <a:ext cx="451691" cy="202207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DADB8C2-453F-4982-BA33-8EFB5B109E12}"/>
              </a:ext>
            </a:extLst>
          </p:cNvPr>
          <p:cNvSpPr/>
          <p:nvPr/>
        </p:nvSpPr>
        <p:spPr>
          <a:xfrm>
            <a:off x="7589863" y="1607403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C11CF9A-3A5D-451C-9469-260D7A174054}"/>
              </a:ext>
            </a:extLst>
          </p:cNvPr>
          <p:cNvSpPr/>
          <p:nvPr/>
        </p:nvSpPr>
        <p:spPr>
          <a:xfrm>
            <a:off x="9805546" y="1854227"/>
            <a:ext cx="964490" cy="575225"/>
          </a:xfrm>
          <a:prstGeom prst="roundRect">
            <a:avLst/>
          </a:prstGeom>
          <a:solidFill>
            <a:srgbClr val="F4AAEB">
              <a:alpha val="70000"/>
            </a:srgbClr>
          </a:solid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S3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2E880D-C795-40C2-992E-466C4E2EF088}"/>
              </a:ext>
            </a:extLst>
          </p:cNvPr>
          <p:cNvSpPr/>
          <p:nvPr/>
        </p:nvSpPr>
        <p:spPr>
          <a:xfrm>
            <a:off x="9805545" y="2449331"/>
            <a:ext cx="2097523" cy="4148802"/>
          </a:xfrm>
          <a:prstGeom prst="roundRect">
            <a:avLst/>
          </a:prstGeom>
          <a:solidFill>
            <a:srgbClr val="FFFF00">
              <a:alpha val="20000"/>
            </a:srgbClr>
          </a:solidFill>
          <a:ln w="254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904538-AA60-4CD8-A305-8BFBA47FB474}"/>
              </a:ext>
            </a:extLst>
          </p:cNvPr>
          <p:cNvSpPr/>
          <p:nvPr/>
        </p:nvSpPr>
        <p:spPr>
          <a:xfrm>
            <a:off x="9823402" y="1596471"/>
            <a:ext cx="159027" cy="16963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0E59E1-EA5E-4C2A-A502-5A73178927C9}"/>
              </a:ext>
            </a:extLst>
          </p:cNvPr>
          <p:cNvSpPr/>
          <p:nvPr/>
        </p:nvSpPr>
        <p:spPr>
          <a:xfrm>
            <a:off x="3562274" y="1584003"/>
            <a:ext cx="932518" cy="2259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B1</a:t>
            </a:r>
            <a:endParaRPr lang="en-US" sz="2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220316-31DE-4828-B60E-D17C0905899D}"/>
              </a:ext>
            </a:extLst>
          </p:cNvPr>
          <p:cNvSpPr/>
          <p:nvPr/>
        </p:nvSpPr>
        <p:spPr>
          <a:xfrm>
            <a:off x="6640647" y="1607403"/>
            <a:ext cx="822675" cy="29380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A586BD-D7FE-41AE-9B40-33BCB6F8950D}"/>
              </a:ext>
            </a:extLst>
          </p:cNvPr>
          <p:cNvCxnSpPr/>
          <p:nvPr/>
        </p:nvCxnSpPr>
        <p:spPr>
          <a:xfrm>
            <a:off x="3233096" y="1818031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FB7CDD-EFE9-4F8B-BAFF-BBD11C368E78}"/>
              </a:ext>
            </a:extLst>
          </p:cNvPr>
          <p:cNvCxnSpPr/>
          <p:nvPr/>
        </p:nvCxnSpPr>
        <p:spPr>
          <a:xfrm>
            <a:off x="6415360" y="1850456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3D02BD-21A8-446A-8F82-18A60E033403}"/>
              </a:ext>
            </a:extLst>
          </p:cNvPr>
          <p:cNvCxnSpPr/>
          <p:nvPr/>
        </p:nvCxnSpPr>
        <p:spPr>
          <a:xfrm>
            <a:off x="9083549" y="1710774"/>
            <a:ext cx="225287" cy="428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6E1E2-ECCC-4341-990C-219216A9AA38}"/>
              </a:ext>
            </a:extLst>
          </p:cNvPr>
          <p:cNvSpPr/>
          <p:nvPr/>
        </p:nvSpPr>
        <p:spPr>
          <a:xfrm>
            <a:off x="6670222" y="1625959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06356F-E26E-4EA0-98E6-100545FC8413}"/>
              </a:ext>
            </a:extLst>
          </p:cNvPr>
          <p:cNvSpPr/>
          <p:nvPr/>
        </p:nvSpPr>
        <p:spPr>
          <a:xfrm>
            <a:off x="3600674" y="1618852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3147DE-1B60-40F9-B0C3-077FD768D413}"/>
              </a:ext>
            </a:extLst>
          </p:cNvPr>
          <p:cNvSpPr/>
          <p:nvPr/>
        </p:nvSpPr>
        <p:spPr>
          <a:xfrm>
            <a:off x="9203957" y="1584295"/>
            <a:ext cx="492904" cy="3214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3D10CE-F017-4E50-83A2-53EC32733187}"/>
              </a:ext>
            </a:extLst>
          </p:cNvPr>
          <p:cNvSpPr/>
          <p:nvPr/>
        </p:nvSpPr>
        <p:spPr>
          <a:xfrm>
            <a:off x="9244991" y="1596471"/>
            <a:ext cx="304329" cy="316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Ɛ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503550-B635-48E2-AD50-BF643E4AE0A2}"/>
              </a:ext>
            </a:extLst>
          </p:cNvPr>
          <p:cNvSpPr/>
          <p:nvPr/>
        </p:nvSpPr>
        <p:spPr>
          <a:xfrm>
            <a:off x="313485" y="4643437"/>
            <a:ext cx="3817953" cy="81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Basically turns every sidechain full node into a pool administrator.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47E0549-0C0F-4958-8F28-904DFA22F33C}"/>
              </a:ext>
            </a:extLst>
          </p:cNvPr>
          <p:cNvSpPr/>
          <p:nvPr/>
        </p:nvSpPr>
        <p:spPr>
          <a:xfrm>
            <a:off x="4473623" y="4606573"/>
            <a:ext cx="3597529" cy="2102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will drive Ɛ toward zero, probably even lower than the outsourced node validation cost.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effectively </a:t>
            </a:r>
            <a:r>
              <a:rPr lang="en-US" b="1" dirty="0">
                <a:solidFill>
                  <a:srgbClr val="FF9999"/>
                </a:solidFill>
              </a:rPr>
              <a:t>equalizes profits</a:t>
            </a:r>
            <a:r>
              <a:rPr lang="en-US" dirty="0"/>
              <a:t>. Miners earn same profit, whether they mine a sidechain or not.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A37B63F-0C4C-4535-9280-9521F184E860}"/>
              </a:ext>
            </a:extLst>
          </p:cNvPr>
          <p:cNvSpPr/>
          <p:nvPr/>
        </p:nvSpPr>
        <p:spPr>
          <a:xfrm>
            <a:off x="484891" y="5656469"/>
            <a:ext cx="3817953" cy="815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Gives (100-Ɛ)% fees to hashers, keeps Ɛ for themselves.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F284FF3-CE49-455C-95FD-BD110D91DAAD}"/>
              </a:ext>
            </a:extLst>
          </p:cNvPr>
          <p:cNvSpPr/>
          <p:nvPr/>
        </p:nvSpPr>
        <p:spPr>
          <a:xfrm>
            <a:off x="8235627" y="5148591"/>
            <a:ext cx="3817953" cy="93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inter-miner externalities are high, revert to Blind Merged Mining (and don’t pay them).</a:t>
            </a:r>
          </a:p>
        </p:txBody>
      </p:sp>
      <p:sp>
        <p:nvSpPr>
          <p:cNvPr id="9" name="Callout: Left-Right Arrow 8">
            <a:extLst>
              <a:ext uri="{FF2B5EF4-FFF2-40B4-BE49-F238E27FC236}">
                <a16:creationId xmlns:a16="http://schemas.microsoft.com/office/drawing/2014/main" id="{23F9FEF3-0F55-45C1-A4F8-747521554BF1}"/>
              </a:ext>
            </a:extLst>
          </p:cNvPr>
          <p:cNvSpPr/>
          <p:nvPr/>
        </p:nvSpPr>
        <p:spPr>
          <a:xfrm rot="21224782">
            <a:off x="3924736" y="1308343"/>
            <a:ext cx="652740" cy="869778"/>
          </a:xfrm>
          <a:prstGeom prst="leftRightArrowCallout">
            <a:avLst>
              <a:gd name="adj1" fmla="val 25000"/>
              <a:gd name="adj2" fmla="val 25000"/>
              <a:gd name="adj3" fmla="val 24351"/>
              <a:gd name="adj4" fmla="val 0"/>
            </a:avLst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987AB-3AED-47C9-A98E-439AC397436A}"/>
              </a:ext>
            </a:extLst>
          </p:cNvPr>
          <p:cNvCxnSpPr>
            <a:cxnSpLocks/>
          </p:cNvCxnSpPr>
          <p:nvPr/>
        </p:nvCxnSpPr>
        <p:spPr>
          <a:xfrm>
            <a:off x="4302844" y="2044700"/>
            <a:ext cx="2549512" cy="373521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8F0CB-BB6D-42AC-AB3C-65FB97DD15E8}"/>
              </a:ext>
            </a:extLst>
          </p:cNvPr>
          <p:cNvCxnSpPr>
            <a:cxnSpLocks/>
          </p:cNvCxnSpPr>
          <p:nvPr/>
        </p:nvCxnSpPr>
        <p:spPr>
          <a:xfrm>
            <a:off x="10807958" y="1086471"/>
            <a:ext cx="198709" cy="1815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EA4183-DE2A-487C-8BFB-0674E822A748}"/>
              </a:ext>
            </a:extLst>
          </p:cNvPr>
          <p:cNvSpPr txBox="1"/>
          <p:nvPr/>
        </p:nvSpPr>
        <p:spPr>
          <a:xfrm>
            <a:off x="8704994" y="443430"/>
            <a:ext cx="297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affects people who run nodes, ie *not* the miners.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CA39E4-C76E-4141-9E39-FD73BC3A890C}"/>
              </a:ext>
            </a:extLst>
          </p:cNvPr>
          <p:cNvSpPr/>
          <p:nvPr/>
        </p:nvSpPr>
        <p:spPr>
          <a:xfrm>
            <a:off x="409001" y="1663811"/>
            <a:ext cx="3002761" cy="2781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Defined ‘land’ in </a:t>
            </a:r>
            <a:r>
              <a:rPr lang="en-US" dirty="0" err="1"/>
              <a:t>main:coinbase</a:t>
            </a:r>
            <a:r>
              <a:rPr lang="en-US" dirty="0"/>
              <a:t> -- defines the “next mined sidechain header”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OP code letting you ‘buy’ this space.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AF3B99B-ABF3-424F-8699-99A10402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78" y="2937667"/>
            <a:ext cx="1767642" cy="815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D74E4C4-581C-4194-B04A-80001BD27E8C}"/>
              </a:ext>
            </a:extLst>
          </p:cNvPr>
          <p:cNvSpPr/>
          <p:nvPr/>
        </p:nvSpPr>
        <p:spPr>
          <a:xfrm>
            <a:off x="1152940" y="4683768"/>
            <a:ext cx="3208380" cy="106879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Massive increase in</a:t>
            </a:r>
            <a:r>
              <a:rPr lang="en-US" sz="20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decentralization</a:t>
            </a:r>
            <a:r>
              <a:rPr lang="en-US" sz="20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pool competitiveness</a:t>
            </a:r>
            <a:r>
              <a:rPr lang="en-US" sz="2000" dirty="0"/>
              <a:t>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6B8900-6DAB-4F5A-8B85-C875A128C2A2}"/>
              </a:ext>
            </a:extLst>
          </p:cNvPr>
          <p:cNvSpPr/>
          <p:nvPr/>
        </p:nvSpPr>
        <p:spPr>
          <a:xfrm>
            <a:off x="796157" y="5950195"/>
            <a:ext cx="4474458" cy="420885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Pool operators cannot exclude miners.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122499-7B2C-4C91-A2D7-A95F6ACA1963}"/>
              </a:ext>
            </a:extLst>
          </p:cNvPr>
          <p:cNvSpPr/>
          <p:nvPr/>
        </p:nvSpPr>
        <p:spPr>
          <a:xfrm>
            <a:off x="5701356" y="4491575"/>
            <a:ext cx="5873303" cy="207864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More efficient than regular MM: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software upgrade needed (miners don’t need to run new, experimental, buggy software.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Miners are paid in mainchain BTC (as opposed to sidechain coins which they may not want).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A1237-1B1F-4B0B-B90A-D1E01EE6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45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058B-6520-439E-956E-32583EDC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296702"/>
            <a:ext cx="8594144" cy="1325563"/>
          </a:xfrm>
        </p:spPr>
        <p:txBody>
          <a:bodyPr/>
          <a:lstStyle/>
          <a:p>
            <a:r>
              <a:rPr lang="en-US" dirty="0"/>
              <a:t>Disproportionately Low Support – Misunderstandings?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31CB-FC67-4157-8AAC-65A0E4C8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71" y="3377383"/>
            <a:ext cx="10795000" cy="3115490"/>
          </a:xfrm>
        </p:spPr>
        <p:txBody>
          <a:bodyPr>
            <a:normAutofit/>
          </a:bodyPr>
          <a:lstStyle/>
          <a:p>
            <a:r>
              <a:rPr lang="en-US" dirty="0"/>
              <a:t>Sidechains</a:t>
            </a:r>
          </a:p>
          <a:p>
            <a:pPr lvl="1"/>
            <a:r>
              <a:rPr lang="en-US" dirty="0"/>
              <a:t>Very Old (“Drive Chain” much older than </a:t>
            </a:r>
            <a:r>
              <a:rPr lang="en-US" dirty="0" err="1"/>
              <a:t>SegWit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Solves everyone’s problems</a:t>
            </a:r>
          </a:p>
          <a:p>
            <a:pPr lvl="1"/>
            <a:r>
              <a:rPr lang="en-US" dirty="0"/>
              <a:t>Has zero drawbacks …</a:t>
            </a:r>
          </a:p>
          <a:p>
            <a:r>
              <a:rPr lang="en-US" dirty="0"/>
              <a:t>Suspicious lack of interest.</a:t>
            </a:r>
          </a:p>
          <a:p>
            <a:r>
              <a:rPr lang="en-US" dirty="0"/>
              <a:t>Is it </a:t>
            </a:r>
            <a:r>
              <a:rPr lang="en-US" b="1" dirty="0"/>
              <a:t>Misunderstandings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6140F-CF5A-4361-9711-1C2E55347809}"/>
              </a:ext>
            </a:extLst>
          </p:cNvPr>
          <p:cNvCxnSpPr>
            <a:cxnSpLocks/>
          </p:cNvCxnSpPr>
          <p:nvPr/>
        </p:nvCxnSpPr>
        <p:spPr>
          <a:xfrm>
            <a:off x="1117600" y="2366148"/>
            <a:ext cx="10236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A09B7C-F7EE-4035-9CCE-23B82A1D09DD}"/>
              </a:ext>
            </a:extLst>
          </p:cNvPr>
          <p:cNvCxnSpPr/>
          <p:nvPr/>
        </p:nvCxnSpPr>
        <p:spPr>
          <a:xfrm>
            <a:off x="10909300" y="2099448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1B1D38-8FA4-4BCD-90C9-7937946C862D}"/>
              </a:ext>
            </a:extLst>
          </p:cNvPr>
          <p:cNvSpPr txBox="1"/>
          <p:nvPr/>
        </p:nvSpPr>
        <p:spPr>
          <a:xfrm>
            <a:off x="10582928" y="26715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567F1-E426-45D6-A276-DBCBBD8A9F97}"/>
              </a:ext>
            </a:extLst>
          </p:cNvPr>
          <p:cNvSpPr txBox="1"/>
          <p:nvPr/>
        </p:nvSpPr>
        <p:spPr>
          <a:xfrm>
            <a:off x="8169928" y="27064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139591-841E-4183-AA1B-5FE08FCB297C}"/>
              </a:ext>
            </a:extLst>
          </p:cNvPr>
          <p:cNvCxnSpPr/>
          <p:nvPr/>
        </p:nvCxnSpPr>
        <p:spPr>
          <a:xfrm>
            <a:off x="8496299" y="2080398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DDC6C9-0D18-41D9-AEA3-DEC76BD6608A}"/>
              </a:ext>
            </a:extLst>
          </p:cNvPr>
          <p:cNvSpPr txBox="1"/>
          <p:nvPr/>
        </p:nvSpPr>
        <p:spPr>
          <a:xfrm>
            <a:off x="5756927" y="27026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FDD12-A0EA-4C28-AB7C-5CE8B6AA09DB}"/>
              </a:ext>
            </a:extLst>
          </p:cNvPr>
          <p:cNvCxnSpPr/>
          <p:nvPr/>
        </p:nvCxnSpPr>
        <p:spPr>
          <a:xfrm>
            <a:off x="6083298" y="2094172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C4B618-1E21-409D-8797-2A19DCABA698}"/>
              </a:ext>
            </a:extLst>
          </p:cNvPr>
          <p:cNvSpPr txBox="1"/>
          <p:nvPr/>
        </p:nvSpPr>
        <p:spPr>
          <a:xfrm>
            <a:off x="3343926" y="27138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382300-CF49-4D62-993A-4D24246B80C9}"/>
              </a:ext>
            </a:extLst>
          </p:cNvPr>
          <p:cNvCxnSpPr/>
          <p:nvPr/>
        </p:nvCxnSpPr>
        <p:spPr>
          <a:xfrm>
            <a:off x="3670297" y="2113222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C2F3B1-AC5E-49FB-93C5-8366CCC8A375}"/>
              </a:ext>
            </a:extLst>
          </p:cNvPr>
          <p:cNvCxnSpPr/>
          <p:nvPr/>
        </p:nvCxnSpPr>
        <p:spPr>
          <a:xfrm>
            <a:off x="3670297" y="2113222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5F1156-9D87-4EA5-8837-3084EC65C32B}"/>
              </a:ext>
            </a:extLst>
          </p:cNvPr>
          <p:cNvCxnSpPr/>
          <p:nvPr/>
        </p:nvCxnSpPr>
        <p:spPr>
          <a:xfrm>
            <a:off x="1257296" y="2132272"/>
            <a:ext cx="0" cy="393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DB316D-668C-49F0-9B74-8CF4EF59F194}"/>
              </a:ext>
            </a:extLst>
          </p:cNvPr>
          <p:cNvSpPr txBox="1"/>
          <p:nvPr/>
        </p:nvSpPr>
        <p:spPr>
          <a:xfrm>
            <a:off x="922057" y="27138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E386DC-A4C5-4DD3-8172-BB35C6F0FB8B}"/>
              </a:ext>
            </a:extLst>
          </p:cNvPr>
          <p:cNvSpPr txBox="1"/>
          <p:nvPr/>
        </p:nvSpPr>
        <p:spPr>
          <a:xfrm>
            <a:off x="391302" y="164600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 2013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E3225-14BD-465D-B736-C22903B9AB63}"/>
              </a:ext>
            </a:extLst>
          </p:cNvPr>
          <p:cNvSpPr txBox="1"/>
          <p:nvPr/>
        </p:nvSpPr>
        <p:spPr>
          <a:xfrm>
            <a:off x="2637642" y="164362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 2014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CA142A-D796-4A53-AE81-BC490671D7C1}"/>
              </a:ext>
            </a:extLst>
          </p:cNvPr>
          <p:cNvSpPr txBox="1"/>
          <p:nvPr/>
        </p:nvSpPr>
        <p:spPr>
          <a:xfrm>
            <a:off x="5003579" y="1607902"/>
            <a:ext cx="107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133B6-DA65-4C06-AB3F-01D5B100DB7E}"/>
              </a:ext>
            </a:extLst>
          </p:cNvPr>
          <p:cNvSpPr txBox="1"/>
          <p:nvPr/>
        </p:nvSpPr>
        <p:spPr>
          <a:xfrm>
            <a:off x="7221065" y="157893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 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79D69-6782-4D0D-BAC6-3BB3C020DBBA}"/>
              </a:ext>
            </a:extLst>
          </p:cNvPr>
          <p:cNvSpPr txBox="1"/>
          <p:nvPr/>
        </p:nvSpPr>
        <p:spPr>
          <a:xfrm>
            <a:off x="8306343" y="156688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2017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F8A3DD-C876-427D-9826-CEC95900192D}"/>
              </a:ext>
            </a:extLst>
          </p:cNvPr>
          <p:cNvSpPr txBox="1"/>
          <p:nvPr/>
        </p:nvSpPr>
        <p:spPr>
          <a:xfrm>
            <a:off x="6083298" y="1592305"/>
            <a:ext cx="10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Feb 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0FB65E-3287-4D68-AC89-E1D1F604177B}"/>
              </a:ext>
            </a:extLst>
          </p:cNvPr>
          <p:cNvSpPr txBox="1"/>
          <p:nvPr/>
        </p:nvSpPr>
        <p:spPr>
          <a:xfrm>
            <a:off x="10900180" y="1968768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10BE8-40E5-438B-8A97-1153FA8CB80F}"/>
              </a:ext>
            </a:extLst>
          </p:cNvPr>
          <p:cNvSpPr txBox="1"/>
          <p:nvPr/>
        </p:nvSpPr>
        <p:spPr>
          <a:xfrm>
            <a:off x="6733356" y="190791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E3B8C6-C686-4FD6-9FD0-885CB688454E}"/>
              </a:ext>
            </a:extLst>
          </p:cNvPr>
          <p:cNvSpPr txBox="1"/>
          <p:nvPr/>
        </p:nvSpPr>
        <p:spPr>
          <a:xfrm>
            <a:off x="7288632" y="1913879"/>
            <a:ext cx="6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2F7A65-C12F-4BFA-8C01-66CA4328F758}"/>
              </a:ext>
            </a:extLst>
          </p:cNvPr>
          <p:cNvSpPr txBox="1"/>
          <p:nvPr/>
        </p:nvSpPr>
        <p:spPr>
          <a:xfrm>
            <a:off x="1412347" y="1924564"/>
            <a:ext cx="104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Feb/April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322BB-78AD-4DC5-A8A9-79A813CF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68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592D-09E2-4A2A-B320-5AA30E6C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361245"/>
            <a:ext cx="10958689" cy="1329444"/>
          </a:xfrm>
        </p:spPr>
        <p:txBody>
          <a:bodyPr>
            <a:normAutofit/>
          </a:bodyPr>
          <a:lstStyle/>
          <a:p>
            <a:r>
              <a:rPr lang="en-US" sz="4800" b="1" dirty="0"/>
              <a:t>Helpful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C494-A434-457F-9AA3-13C048360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48" y="1690688"/>
            <a:ext cx="7134929" cy="4935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Replace “sidechain” with…</a:t>
            </a:r>
            <a:br>
              <a:rPr lang="en-US" dirty="0"/>
            </a:b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u="sng" dirty="0"/>
              <a:t>altcoin</a:t>
            </a:r>
            <a:r>
              <a:rPr lang="en-US" b="1" dirty="0"/>
              <a:t>”</a:t>
            </a:r>
            <a:r>
              <a:rPr lang="en-US" dirty="0"/>
              <a:t> / “counterparty”</a:t>
            </a:r>
          </a:p>
          <a:p>
            <a:pPr lvl="2"/>
            <a:r>
              <a:rPr lang="en-US" dirty="0"/>
              <a:t>ecological concerns</a:t>
            </a:r>
          </a:p>
          <a:p>
            <a:pPr lvl="2"/>
            <a:r>
              <a:rPr lang="en-US" dirty="0"/>
              <a:t>“sidechain might become too popular”</a:t>
            </a:r>
          </a:p>
          <a:p>
            <a:pPr lvl="2"/>
            <a:r>
              <a:rPr lang="en-US" dirty="0"/>
              <a:t>“it would compete with Bitcoin on fees”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u="sng" dirty="0"/>
              <a:t>website</a:t>
            </a:r>
            <a:r>
              <a:rPr lang="en-US" dirty="0"/>
              <a:t> (like “Mt </a:t>
            </a:r>
            <a:r>
              <a:rPr lang="en-US" dirty="0" err="1"/>
              <a:t>Gox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theft</a:t>
            </a:r>
          </a:p>
          <a:p>
            <a:pPr lvl="2"/>
            <a:r>
              <a:rPr lang="en-US" dirty="0"/>
              <a:t>“people might lose their money”</a:t>
            </a:r>
          </a:p>
          <a:p>
            <a:pPr lvl="2"/>
            <a:r>
              <a:rPr lang="en-US" dirty="0"/>
              <a:t>This is desirable! – Antifragility! Improvement!</a:t>
            </a:r>
            <a:endParaRPr lang="en-US" i="1" dirty="0"/>
          </a:p>
          <a:p>
            <a:pPr lvl="2"/>
            <a:r>
              <a:rPr lang="en-US" i="1" u="sng" dirty="0"/>
              <a:t>Perfection</a:t>
            </a:r>
            <a:r>
              <a:rPr lang="en-US" dirty="0"/>
              <a:t> neither attainable nor desirable.</a:t>
            </a:r>
          </a:p>
          <a:p>
            <a:pPr lvl="2"/>
            <a:r>
              <a:rPr lang="en-US" dirty="0"/>
              <a:t>Difference between DC and other things.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A21-FDF7-47B1-A9CB-1A28EDBD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65" y="790929"/>
            <a:ext cx="4319235" cy="4818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D507B6-CDDA-4232-B656-0DACE8559610}"/>
              </a:ext>
            </a:extLst>
          </p:cNvPr>
          <p:cNvSpPr/>
          <p:nvPr/>
        </p:nvSpPr>
        <p:spPr>
          <a:xfrm>
            <a:off x="9381068" y="5682044"/>
            <a:ext cx="1275644" cy="42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383C3-76E8-4238-AC70-BFCF950ADDC2}"/>
              </a:ext>
            </a:extLst>
          </p:cNvPr>
          <p:cNvSpPr/>
          <p:nvPr/>
        </p:nvSpPr>
        <p:spPr>
          <a:xfrm>
            <a:off x="6129514" y="6067071"/>
            <a:ext cx="2054578" cy="42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“Safe Imperfection”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EA6B7B-5A2C-46D5-86B3-476A8AE8E460}"/>
              </a:ext>
            </a:extLst>
          </p:cNvPr>
          <p:cNvSpPr/>
          <p:nvPr/>
        </p:nvSpPr>
        <p:spPr>
          <a:xfrm>
            <a:off x="3085217" y="6315780"/>
            <a:ext cx="2182989" cy="42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JihanWu-wallet.com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7FF763-E775-4EEB-83C9-BBC00A0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4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5791-AF77-424D-96FE-21AFA0A2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5" y="22043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Progress vs Expertise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6D859-2818-4BBE-BD97-BDE0E97A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8" y="1500426"/>
            <a:ext cx="4823853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21AEC47-A7F4-4105-97D7-2F3C4A33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29" y="365125"/>
            <a:ext cx="4286396" cy="20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7C4F8-74DD-46B9-9531-5868B9503106}"/>
              </a:ext>
            </a:extLst>
          </p:cNvPr>
          <p:cNvSpPr txBox="1"/>
          <p:nvPr/>
        </p:nvSpPr>
        <p:spPr>
          <a:xfrm>
            <a:off x="5383587" y="2634078"/>
            <a:ext cx="627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Drivechain is pro-experiment, </a:t>
            </a:r>
            <a:r>
              <a:rPr lang="en-US" sz="2800" b="1" dirty="0"/>
              <a:t>anti-expert</a:t>
            </a:r>
            <a:r>
              <a:rPr lang="en-US" sz="2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FB07B-BF98-4893-96E1-D51A4C52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867" y="3409123"/>
            <a:ext cx="8558266" cy="316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EDB1E6-D553-4C49-8B35-44796D53A6B3}"/>
              </a:ext>
            </a:extLst>
          </p:cNvPr>
          <p:cNvSpPr/>
          <p:nvPr/>
        </p:nvSpPr>
        <p:spPr>
          <a:xfrm>
            <a:off x="231422" y="1466559"/>
            <a:ext cx="11595408" cy="5261617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4A476-9DD8-4EF7-AD1F-EACC1BCA0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927" y="281645"/>
            <a:ext cx="5791200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316223-CCE4-4204-87BB-EB653AF05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36" y="5394288"/>
            <a:ext cx="10819694" cy="109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11C4787-BD35-4C5B-9FB3-91394F98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8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6E4E-D5DC-4D0F-A64C-F0FB6EE6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sidechains?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E064A-126E-4D97-A9FB-181FB857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00C23-D33A-4465-AB3C-3E0C4A6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95" y="0"/>
            <a:ext cx="1135691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EA0572-8BC2-4C26-9612-20E8D588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810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5791-AF77-424D-96FE-21AFA0A2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5" y="22043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Progress vs Expertise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6D859-2818-4BBE-BD97-BDE0E97A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8" y="1500426"/>
            <a:ext cx="4823853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121AEC47-A7F4-4105-97D7-2F3C4A33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29" y="365125"/>
            <a:ext cx="4286396" cy="201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7C4F8-74DD-46B9-9531-5868B9503106}"/>
              </a:ext>
            </a:extLst>
          </p:cNvPr>
          <p:cNvSpPr txBox="1"/>
          <p:nvPr/>
        </p:nvSpPr>
        <p:spPr>
          <a:xfrm>
            <a:off x="5383587" y="2634078"/>
            <a:ext cx="627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Drivechain is pro-experiment, </a:t>
            </a:r>
            <a:r>
              <a:rPr lang="en-US" sz="2800" b="1" dirty="0"/>
              <a:t>anti-expert</a:t>
            </a:r>
            <a:r>
              <a:rPr lang="en-US" sz="28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FB07B-BF98-4893-96E1-D51A4C524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867" y="3409123"/>
            <a:ext cx="8558266" cy="3167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3D81A-6B91-43A3-8554-64578E73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74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E9DB-9BDB-4016-B9A4-EBCE96467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266A-7308-4602-A6BE-0399D5D2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4908"/>
            <a:ext cx="11582400" cy="4989399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Defeat Altcoin Competition, permanently</a:t>
            </a:r>
          </a:p>
          <a:p>
            <a:pPr lvl="1"/>
            <a:r>
              <a:rPr lang="en-US" dirty="0"/>
              <a:t>Resolve Scalability Conflict (“win-win”), </a:t>
            </a:r>
            <a:r>
              <a:rPr lang="en-US" baseline="0" dirty="0"/>
              <a:t>permanently.</a:t>
            </a:r>
          </a:p>
          <a:p>
            <a:pPr lvl="1"/>
            <a:r>
              <a:rPr lang="en-US" dirty="0"/>
              <a:t>R</a:t>
            </a:r>
            <a:r>
              <a:rPr lang="en-US" baseline="0" dirty="0"/>
              <a:t>esolve questions of </a:t>
            </a:r>
            <a:r>
              <a:rPr lang="en-US" i="1" baseline="0" dirty="0"/>
              <a:t>governance</a:t>
            </a:r>
            <a:r>
              <a:rPr lang="en-US" baseline="0" dirty="0"/>
              <a:t>. Experiments can be tried safely on opt-in basis.</a:t>
            </a:r>
          </a:p>
          <a:p>
            <a:r>
              <a:rPr lang="en-US" dirty="0"/>
              <a:t>Status</a:t>
            </a:r>
          </a:p>
          <a:p>
            <a:pPr lvl="1"/>
            <a:r>
              <a:rPr lang="en-US" dirty="0"/>
              <a:t>Code v0.1 is </a:t>
            </a:r>
            <a:r>
              <a:rPr lang="en-US" b="1" dirty="0"/>
              <a:t>finished</a:t>
            </a:r>
            <a:r>
              <a:rPr lang="en-US" dirty="0"/>
              <a:t>!!</a:t>
            </a:r>
          </a:p>
          <a:p>
            <a:pPr lvl="1"/>
            <a:r>
              <a:rPr lang="en-US" dirty="0"/>
              <a:t>Recently rebased to latest Bitcoin Core.</a:t>
            </a:r>
          </a:p>
          <a:p>
            <a:r>
              <a:rPr lang="en-US" dirty="0"/>
              <a:t>Help Needed</a:t>
            </a:r>
          </a:p>
          <a:p>
            <a:pPr lvl="1"/>
            <a:r>
              <a:rPr lang="en-US" dirty="0"/>
              <a:t>Code Review – Unclear Review Incentives</a:t>
            </a:r>
          </a:p>
          <a:p>
            <a:pPr lvl="1"/>
            <a:r>
              <a:rPr lang="en-US" i="1" u="sng" dirty="0"/>
              <a:t>Issues</a:t>
            </a:r>
            <a:r>
              <a:rPr lang="en-US" dirty="0"/>
              <a:t> are open on GitHub.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82C210-0383-4751-A90B-7A876CEF44E9}"/>
              </a:ext>
            </a:extLst>
          </p:cNvPr>
          <p:cNvSpPr/>
          <p:nvPr/>
        </p:nvSpPr>
        <p:spPr>
          <a:xfrm>
            <a:off x="4241074" y="3327400"/>
            <a:ext cx="1854926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Thanks </a:t>
            </a:r>
            <a:r>
              <a:rPr lang="en-US" dirty="0" err="1"/>
              <a:t>CryptAxe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D1507-B2D7-49E5-A009-E6434C8D9B91}"/>
              </a:ext>
            </a:extLst>
          </p:cNvPr>
          <p:cNvSpPr/>
          <p:nvPr/>
        </p:nvSpPr>
        <p:spPr>
          <a:xfrm>
            <a:off x="6248400" y="3939607"/>
            <a:ext cx="2468880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Thanks Ben Goldhaber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CCA87-9E9A-4C75-AE02-57A66C8F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3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A51734-CCB0-452B-8C5D-A7744650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a) Misunderstandings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C2DED1A-0560-455D-96F7-5EAC32044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910" b="76286"/>
          <a:stretch/>
        </p:blipFill>
        <p:spPr>
          <a:xfrm>
            <a:off x="2785310" y="1690688"/>
            <a:ext cx="7123350" cy="2017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74BFE-6973-43A3-8494-F65B97C35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855" y="3943076"/>
            <a:ext cx="7465206" cy="21817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81FBE-8FF5-445A-B2D8-AB1871E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9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F03E-61FE-4A80-8ADE-432145A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5" y="68451"/>
            <a:ext cx="4568687" cy="95279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b) Racketeering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33216-03BC-4291-A2B9-C8F0AAB5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68" y="1667571"/>
            <a:ext cx="6105154" cy="4584828"/>
          </a:xfrm>
          <a:prstGeom prst="rect">
            <a:avLst/>
          </a:prstGeom>
        </p:spPr>
      </p:pic>
      <p:pic>
        <p:nvPicPr>
          <p:cNvPr id="2050" name="Picture 2" descr="Image result for medical industry">
            <a:extLst>
              <a:ext uri="{FF2B5EF4-FFF2-40B4-BE49-F238E27FC236}">
                <a16:creationId xmlns:a16="http://schemas.microsoft.com/office/drawing/2014/main" id="{0B9307C9-E19C-4EA4-8954-70E19CF4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25" y="2364323"/>
            <a:ext cx="3194030" cy="2129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cal industry">
            <a:extLst>
              <a:ext uri="{FF2B5EF4-FFF2-40B4-BE49-F238E27FC236}">
                <a16:creationId xmlns:a16="http://schemas.microsoft.com/office/drawing/2014/main" id="{1B7CDB36-279F-4881-99CE-15B68C41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77" y="107230"/>
            <a:ext cx="3048351" cy="2197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C35C8-403C-45FB-B41D-F2DC1D840545}"/>
              </a:ext>
            </a:extLst>
          </p:cNvPr>
          <p:cNvSpPr txBox="1"/>
          <p:nvPr/>
        </p:nvSpPr>
        <p:spPr>
          <a:xfrm>
            <a:off x="706804" y="879755"/>
            <a:ext cx="37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Selling the solution to </a:t>
            </a:r>
            <a:r>
              <a:rPr lang="en-US" b="1" i="1" dirty="0"/>
              <a:t>a problem that</a:t>
            </a:r>
            <a:br>
              <a:rPr lang="en-US" b="1" i="1" dirty="0"/>
            </a:br>
            <a:r>
              <a:rPr lang="en-US" b="1" i="1" dirty="0"/>
              <a:t>you are causing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5292E-049A-465D-8775-6D80EDD6AF78}"/>
              </a:ext>
            </a:extLst>
          </p:cNvPr>
          <p:cNvSpPr txBox="1"/>
          <p:nvPr/>
        </p:nvSpPr>
        <p:spPr>
          <a:xfrm>
            <a:off x="352188" y="1721940"/>
            <a:ext cx="522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Imagine news of a hypothetical “perfect health pill”….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74089-CA32-4192-9E6D-2323CDD57CDF}"/>
              </a:ext>
            </a:extLst>
          </p:cNvPr>
          <p:cNvSpPr txBox="1"/>
          <p:nvPr/>
        </p:nvSpPr>
        <p:spPr>
          <a:xfrm>
            <a:off x="2067221" y="6118907"/>
            <a:ext cx="36313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…how would medical industry react?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B2447-849B-44AD-A604-25154A091678}"/>
              </a:ext>
            </a:extLst>
          </p:cNvPr>
          <p:cNvSpPr txBox="1"/>
          <p:nvPr/>
        </p:nvSpPr>
        <p:spPr>
          <a:xfrm>
            <a:off x="7290895" y="874579"/>
            <a:ext cx="10840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Providers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65D99-CD8F-4518-A503-85D7FCB5E3DF}"/>
              </a:ext>
            </a:extLst>
          </p:cNvPr>
          <p:cNvSpPr txBox="1"/>
          <p:nvPr/>
        </p:nvSpPr>
        <p:spPr>
          <a:xfrm>
            <a:off x="6779089" y="3244333"/>
            <a:ext cx="15958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Manufacturers</a:t>
            </a:r>
          </a:p>
        </p:txBody>
      </p:sp>
      <p:pic>
        <p:nvPicPr>
          <p:cNvPr id="2056" name="Picture 8" descr="Image result for medical researchers">
            <a:extLst>
              <a:ext uri="{FF2B5EF4-FFF2-40B4-BE49-F238E27FC236}">
                <a16:creationId xmlns:a16="http://schemas.microsoft.com/office/drawing/2014/main" id="{F1636EFC-BD79-460C-9E69-B8ADC115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13" y="4590419"/>
            <a:ext cx="3136907" cy="20912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88FCA7-350A-47E8-BFC4-0BD7C3F2BEB7}"/>
              </a:ext>
            </a:extLst>
          </p:cNvPr>
          <p:cNvSpPr txBox="1"/>
          <p:nvPr/>
        </p:nvSpPr>
        <p:spPr>
          <a:xfrm>
            <a:off x="7211535" y="5275426"/>
            <a:ext cx="13309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Researchers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518D5-D17E-4462-997C-46A61026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3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F03E-61FE-4A80-8ADE-432145A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5" y="68451"/>
            <a:ext cx="4568687" cy="95279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b) Racketeering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33216-03BC-4291-A2B9-C8F0AAB5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68" y="1667571"/>
            <a:ext cx="6105154" cy="4584828"/>
          </a:xfrm>
          <a:prstGeom prst="rect">
            <a:avLst/>
          </a:prstGeom>
        </p:spPr>
      </p:pic>
      <p:pic>
        <p:nvPicPr>
          <p:cNvPr id="2050" name="Picture 2" descr="Image result for medical industry">
            <a:extLst>
              <a:ext uri="{FF2B5EF4-FFF2-40B4-BE49-F238E27FC236}">
                <a16:creationId xmlns:a16="http://schemas.microsoft.com/office/drawing/2014/main" id="{0B9307C9-E19C-4EA4-8954-70E19CF42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25" y="2364323"/>
            <a:ext cx="3194030" cy="2129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dical industry">
            <a:extLst>
              <a:ext uri="{FF2B5EF4-FFF2-40B4-BE49-F238E27FC236}">
                <a16:creationId xmlns:a16="http://schemas.microsoft.com/office/drawing/2014/main" id="{1B7CDB36-279F-4881-99CE-15B68C41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77" y="107230"/>
            <a:ext cx="3048351" cy="21973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C35C8-403C-45FB-B41D-F2DC1D840545}"/>
              </a:ext>
            </a:extLst>
          </p:cNvPr>
          <p:cNvSpPr txBox="1"/>
          <p:nvPr/>
        </p:nvSpPr>
        <p:spPr>
          <a:xfrm>
            <a:off x="711298" y="881156"/>
            <a:ext cx="37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Selling the solution to </a:t>
            </a:r>
            <a:r>
              <a:rPr lang="en-US" b="1" i="1" dirty="0"/>
              <a:t>a problem that</a:t>
            </a:r>
            <a:br>
              <a:rPr lang="en-US" b="1" i="1" dirty="0"/>
            </a:br>
            <a:r>
              <a:rPr lang="en-US" b="1" i="1" dirty="0"/>
              <a:t>you are causing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5292E-049A-465D-8775-6D80EDD6AF78}"/>
              </a:ext>
            </a:extLst>
          </p:cNvPr>
          <p:cNvSpPr txBox="1"/>
          <p:nvPr/>
        </p:nvSpPr>
        <p:spPr>
          <a:xfrm>
            <a:off x="352188" y="1721940"/>
            <a:ext cx="5227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Imagine news of a hypothetical “perfect health pill”….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74089-CA32-4192-9E6D-2323CDD57CDF}"/>
              </a:ext>
            </a:extLst>
          </p:cNvPr>
          <p:cNvSpPr txBox="1"/>
          <p:nvPr/>
        </p:nvSpPr>
        <p:spPr>
          <a:xfrm>
            <a:off x="2067221" y="6118907"/>
            <a:ext cx="36313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…how would medical industry react?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B2447-849B-44AD-A604-25154A091678}"/>
              </a:ext>
            </a:extLst>
          </p:cNvPr>
          <p:cNvSpPr txBox="1"/>
          <p:nvPr/>
        </p:nvSpPr>
        <p:spPr>
          <a:xfrm>
            <a:off x="7290895" y="874579"/>
            <a:ext cx="10840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Providers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65D99-CD8F-4518-A503-85D7FCB5E3DF}"/>
              </a:ext>
            </a:extLst>
          </p:cNvPr>
          <p:cNvSpPr txBox="1"/>
          <p:nvPr/>
        </p:nvSpPr>
        <p:spPr>
          <a:xfrm>
            <a:off x="6779089" y="3244333"/>
            <a:ext cx="15958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Manufacturers</a:t>
            </a:r>
          </a:p>
        </p:txBody>
      </p:sp>
      <p:pic>
        <p:nvPicPr>
          <p:cNvPr id="2056" name="Picture 8" descr="Image result for medical researchers">
            <a:extLst>
              <a:ext uri="{FF2B5EF4-FFF2-40B4-BE49-F238E27FC236}">
                <a16:creationId xmlns:a16="http://schemas.microsoft.com/office/drawing/2014/main" id="{F1636EFC-BD79-460C-9E69-B8ADC115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13" y="4590419"/>
            <a:ext cx="3136907" cy="20912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88FCA7-350A-47E8-BFC4-0BD7C3F2BEB7}"/>
              </a:ext>
            </a:extLst>
          </p:cNvPr>
          <p:cNvSpPr txBox="1"/>
          <p:nvPr/>
        </p:nvSpPr>
        <p:spPr>
          <a:xfrm>
            <a:off x="7211535" y="5275426"/>
            <a:ext cx="13309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Researchers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75150-C0A0-437E-A85C-CDB205699490}"/>
              </a:ext>
            </a:extLst>
          </p:cNvPr>
          <p:cNvSpPr/>
          <p:nvPr/>
        </p:nvSpPr>
        <p:spPr>
          <a:xfrm>
            <a:off x="3360733" y="1690922"/>
            <a:ext cx="3951956" cy="450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Automatic Bitcoin Code Review process?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D23EAB-303F-4233-B15D-57385D648F63}"/>
              </a:ext>
            </a:extLst>
          </p:cNvPr>
          <p:cNvSpPr/>
          <p:nvPr/>
        </p:nvSpPr>
        <p:spPr>
          <a:xfrm>
            <a:off x="3425262" y="6070674"/>
            <a:ext cx="1485109" cy="450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BTC reviewers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0446C-B208-4BCA-BCC9-49F1755EAF09}"/>
              </a:ext>
            </a:extLst>
          </p:cNvPr>
          <p:cNvSpPr/>
          <p:nvPr/>
        </p:nvSpPr>
        <p:spPr>
          <a:xfrm>
            <a:off x="6806397" y="240722"/>
            <a:ext cx="1585821" cy="1280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Reviewers / Experts /</a:t>
            </a:r>
          </a:p>
          <a:p>
            <a:r>
              <a:rPr lang="en-US" dirty="0"/>
              <a:t>Prestigious Consultancies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F4B7DE-B394-4DB4-B879-C15597ABC651}"/>
              </a:ext>
            </a:extLst>
          </p:cNvPr>
          <p:cNvSpPr/>
          <p:nvPr/>
        </p:nvSpPr>
        <p:spPr>
          <a:xfrm>
            <a:off x="6566346" y="2905672"/>
            <a:ext cx="1808564" cy="10087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Conference Organizers /</a:t>
            </a:r>
          </a:p>
          <a:p>
            <a:r>
              <a:rPr lang="en-US" dirty="0"/>
              <a:t>Twitter Groupies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4BF29F-ED1D-4A71-9DFB-2DDBCF537475}"/>
              </a:ext>
            </a:extLst>
          </p:cNvPr>
          <p:cNvSpPr/>
          <p:nvPr/>
        </p:nvSpPr>
        <p:spPr>
          <a:xfrm>
            <a:off x="7092199" y="5167078"/>
            <a:ext cx="1330942" cy="6861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Academics / </a:t>
            </a:r>
            <a:br>
              <a:rPr lang="en-US" dirty="0"/>
            </a:br>
            <a:r>
              <a:rPr lang="en-US" dirty="0"/>
              <a:t>Journalists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909C0-A8CB-448E-A068-3E942DFB6E3D}"/>
              </a:ext>
            </a:extLst>
          </p:cNvPr>
          <p:cNvSpPr/>
          <p:nvPr/>
        </p:nvSpPr>
        <p:spPr>
          <a:xfrm>
            <a:off x="4372067" y="2172826"/>
            <a:ext cx="2354267" cy="352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…(called “experience”).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2B22DB-DCDB-49A7-B5FD-443CB9287564}"/>
              </a:ext>
            </a:extLst>
          </p:cNvPr>
          <p:cNvSpPr/>
          <p:nvPr/>
        </p:nvSpPr>
        <p:spPr>
          <a:xfrm>
            <a:off x="114299" y="4716304"/>
            <a:ext cx="2159001" cy="998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Types of Dev:</a:t>
            </a:r>
          </a:p>
          <a:p>
            <a:pPr algn="ctr"/>
            <a:r>
              <a:rPr lang="en-US" dirty="0"/>
              <a:t>“Personal Brand” vs “Focus on Work”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AA97E-3E62-4D52-A250-7887DA4D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9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05749-3D7D-4FF7-8430-98D04426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06" y="1188878"/>
            <a:ext cx="7704817" cy="5176118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2C4992-B164-4A21-95A4-46FD9D8850BF}"/>
              </a:ext>
            </a:extLst>
          </p:cNvPr>
          <p:cNvSpPr/>
          <p:nvPr/>
        </p:nvSpPr>
        <p:spPr>
          <a:xfrm>
            <a:off x="8399811" y="2994230"/>
            <a:ext cx="655289" cy="4641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740157-D501-4B7C-9956-31350A615C6A}"/>
              </a:ext>
            </a:extLst>
          </p:cNvPr>
          <p:cNvSpPr/>
          <p:nvPr/>
        </p:nvSpPr>
        <p:spPr>
          <a:xfrm>
            <a:off x="2452706" y="3407418"/>
            <a:ext cx="5789594" cy="4983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EEE6973-E081-4883-8B4D-8B5479E9BC2D}"/>
              </a:ext>
            </a:extLst>
          </p:cNvPr>
          <p:cNvSpPr/>
          <p:nvPr/>
        </p:nvSpPr>
        <p:spPr>
          <a:xfrm>
            <a:off x="6279714" y="3802337"/>
            <a:ext cx="1091398" cy="14994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26E3B20-D69A-4C3B-93A9-8349DB3AF8EA}"/>
              </a:ext>
            </a:extLst>
          </p:cNvPr>
          <p:cNvSpPr/>
          <p:nvPr/>
        </p:nvSpPr>
        <p:spPr>
          <a:xfrm rot="5400000">
            <a:off x="2299938" y="4893184"/>
            <a:ext cx="556324" cy="2108199"/>
          </a:xfrm>
          <a:prstGeom prst="upArrow">
            <a:avLst>
              <a:gd name="adj1" fmla="val 50000"/>
              <a:gd name="adj2" fmla="val 56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CF9853-A642-4A6F-A424-6D6AFA92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7" y="193673"/>
            <a:ext cx="9433537" cy="1015683"/>
          </a:xfrm>
        </p:spPr>
        <p:txBody>
          <a:bodyPr>
            <a:normAutofit/>
          </a:bodyPr>
          <a:lstStyle/>
          <a:p>
            <a:r>
              <a:rPr lang="en-US" sz="5400" dirty="0"/>
              <a:t>c) Virtue Signaling</a:t>
            </a:r>
            <a:endParaRPr lang="en-US" sz="5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296319-BC70-4130-9E4C-04463789A749}"/>
              </a:ext>
            </a:extLst>
          </p:cNvPr>
          <p:cNvSpPr/>
          <p:nvPr/>
        </p:nvSpPr>
        <p:spPr>
          <a:xfrm>
            <a:off x="344506" y="4134947"/>
            <a:ext cx="2108200" cy="46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Growing that 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8529A4-8FAE-46C1-B127-BF57EFA32665}"/>
              </a:ext>
            </a:extLst>
          </p:cNvPr>
          <p:cNvSpPr/>
          <p:nvPr/>
        </p:nvSpPr>
        <p:spPr>
          <a:xfrm>
            <a:off x="305757" y="4832799"/>
            <a:ext cx="2108200" cy="46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Becoming more popular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7C308-8C6A-44E0-B1A7-A9C3E81A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68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05749-3D7D-4FF7-8430-98D04426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06" y="1188878"/>
            <a:ext cx="7704817" cy="5176118"/>
          </a:xfrm>
          <a:prstGeom prst="rect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2C4992-B164-4A21-95A4-46FD9D8850BF}"/>
              </a:ext>
            </a:extLst>
          </p:cNvPr>
          <p:cNvSpPr/>
          <p:nvPr/>
        </p:nvSpPr>
        <p:spPr>
          <a:xfrm>
            <a:off x="8399811" y="2994230"/>
            <a:ext cx="655289" cy="4641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740157-D501-4B7C-9956-31350A615C6A}"/>
              </a:ext>
            </a:extLst>
          </p:cNvPr>
          <p:cNvSpPr/>
          <p:nvPr/>
        </p:nvSpPr>
        <p:spPr>
          <a:xfrm>
            <a:off x="2452706" y="3407418"/>
            <a:ext cx="5789594" cy="4983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EEE6973-E081-4883-8B4D-8B5479E9BC2D}"/>
              </a:ext>
            </a:extLst>
          </p:cNvPr>
          <p:cNvSpPr/>
          <p:nvPr/>
        </p:nvSpPr>
        <p:spPr>
          <a:xfrm>
            <a:off x="6279714" y="3802337"/>
            <a:ext cx="1091398" cy="14994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26E3B20-D69A-4C3B-93A9-8349DB3AF8EA}"/>
              </a:ext>
            </a:extLst>
          </p:cNvPr>
          <p:cNvSpPr/>
          <p:nvPr/>
        </p:nvSpPr>
        <p:spPr>
          <a:xfrm rot="5400000">
            <a:off x="2299938" y="4893184"/>
            <a:ext cx="556324" cy="2108199"/>
          </a:xfrm>
          <a:prstGeom prst="upArrow">
            <a:avLst>
              <a:gd name="adj1" fmla="val 50000"/>
              <a:gd name="adj2" fmla="val 56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CF9853-A642-4A6F-A424-6D6AFA92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7" y="193673"/>
            <a:ext cx="9433537" cy="1015683"/>
          </a:xfrm>
        </p:spPr>
        <p:txBody>
          <a:bodyPr>
            <a:normAutofit/>
          </a:bodyPr>
          <a:lstStyle/>
          <a:p>
            <a:r>
              <a:rPr lang="en-US" sz="5400" dirty="0"/>
              <a:t>c) Growing That Platform</a:t>
            </a:r>
            <a:endParaRPr lang="en-US" sz="5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909C9-F1C0-418B-93E9-35BB78BB5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14" y="4184903"/>
            <a:ext cx="5789594" cy="24222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DA984-8B49-4AFA-8805-7A7C32A4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367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E0EE-6807-4DF6-8E60-2903CDBB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60" y="173195"/>
            <a:ext cx="5999357" cy="1015683"/>
          </a:xfrm>
        </p:spPr>
        <p:txBody>
          <a:bodyPr>
            <a:normAutofit/>
          </a:bodyPr>
          <a:lstStyle/>
          <a:p>
            <a:r>
              <a:rPr lang="en-US" sz="5400" dirty="0"/>
              <a:t>c) Virtue Signaling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84A0252-24DB-4122-9CAA-55D620502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08" y="1306957"/>
            <a:ext cx="5527691" cy="5377848"/>
          </a:xfrm>
        </p:spPr>
        <p:txBody>
          <a:bodyPr>
            <a:normAutofit/>
          </a:bodyPr>
          <a:lstStyle/>
          <a:p>
            <a:r>
              <a:rPr lang="en-US" dirty="0"/>
              <a:t>Complaints</a:t>
            </a:r>
          </a:p>
          <a:p>
            <a:pPr lvl="1"/>
            <a:r>
              <a:rPr lang="en-US" dirty="0"/>
              <a:t>Often </a:t>
            </a:r>
            <a:r>
              <a:rPr lang="en-US" b="1" dirty="0"/>
              <a:t>vague</a:t>
            </a:r>
            <a:r>
              <a:rPr lang="en-US" dirty="0"/>
              <a:t> (as if the message isn’t important)</a:t>
            </a:r>
          </a:p>
          <a:p>
            <a:pPr lvl="1"/>
            <a:r>
              <a:rPr lang="en-US" i="1" u="sng" dirty="0"/>
              <a:t>Always</a:t>
            </a:r>
            <a:r>
              <a:rPr lang="en-US" dirty="0"/>
              <a:t> in front of an audience.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Keeping us Safe…with their brave Tweets.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dwight k schrute volunteer sheriff deputy">
            <a:extLst>
              <a:ext uri="{FF2B5EF4-FFF2-40B4-BE49-F238E27FC236}">
                <a16:creationId xmlns:a16="http://schemas.microsoft.com/office/drawing/2014/main" id="{3DA341D2-EF61-44BC-8A4C-B597B66B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45" y="372057"/>
            <a:ext cx="4873556" cy="48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BBE382-C36C-4110-8C15-1D8B4AFDF792}"/>
              </a:ext>
            </a:extLst>
          </p:cNvPr>
          <p:cNvSpPr/>
          <p:nvPr/>
        </p:nvSpPr>
        <p:spPr>
          <a:xfrm>
            <a:off x="6653020" y="5298490"/>
            <a:ext cx="4731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i="1" u="sng" dirty="0"/>
              <a:t>I</a:t>
            </a:r>
            <a:r>
              <a:rPr lang="en-US" sz="2800" dirty="0"/>
              <a:t> care about safety the most.”</a:t>
            </a:r>
          </a:p>
          <a:p>
            <a:r>
              <a:rPr lang="en-US" sz="2800" dirty="0"/>
              <a:t>“I’m the guardian of Bitcoin.”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DA8CBE-4B22-4714-B03A-B9AAA5E1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72" y="5034197"/>
            <a:ext cx="5426355" cy="1083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F9B23A-07B8-4A0F-84D6-1BFD4D560D57}"/>
              </a:ext>
            </a:extLst>
          </p:cNvPr>
          <p:cNvSpPr/>
          <p:nvPr/>
        </p:nvSpPr>
        <p:spPr>
          <a:xfrm>
            <a:off x="634999" y="3139035"/>
            <a:ext cx="471170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Cognitive Dissonance – Unearned wealth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AE5FA-4813-4440-849F-3DB6E1A4BCA0}"/>
              </a:ext>
            </a:extLst>
          </p:cNvPr>
          <p:cNvSpPr/>
          <p:nvPr/>
        </p:nvSpPr>
        <p:spPr>
          <a:xfrm>
            <a:off x="8060987" y="6350589"/>
            <a:ext cx="1915269" cy="341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 </a:t>
            </a:r>
            <a:r>
              <a:rPr lang="en-US" dirty="0" err="1"/>
              <a:t>Shaolinfry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D7ED-D350-43AE-BE36-1CA6382C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92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FE3C9-A4CE-4522-80C8-C59452C1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0"/>
            <a:ext cx="100689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E48FF-FB12-4415-98B6-1325B78C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937994"/>
            <a:ext cx="4460598" cy="566668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600" dirty="0"/>
              <a:t>Bitcoin Dominance Index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85C6CB-0E59-458C-917E-C2276563BFDE}"/>
              </a:ext>
            </a:extLst>
          </p:cNvPr>
          <p:cNvSpPr txBox="1">
            <a:spLocks/>
          </p:cNvSpPr>
          <p:nvPr/>
        </p:nvSpPr>
        <p:spPr>
          <a:xfrm>
            <a:off x="314325" y="219353"/>
            <a:ext cx="6886575" cy="11753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d) The Altcoin Competition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5F24CB-CB28-4B25-8932-D901B0398C64}"/>
              </a:ext>
            </a:extLst>
          </p:cNvPr>
          <p:cNvSpPr/>
          <p:nvPr/>
        </p:nvSpPr>
        <p:spPr>
          <a:xfrm>
            <a:off x="1669774" y="2862470"/>
            <a:ext cx="477078" cy="41081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46DA1-E0D3-4507-8326-0C90C693AA16}"/>
              </a:ext>
            </a:extLst>
          </p:cNvPr>
          <p:cNvCxnSpPr/>
          <p:nvPr/>
        </p:nvCxnSpPr>
        <p:spPr>
          <a:xfrm>
            <a:off x="2266122" y="3047999"/>
            <a:ext cx="94620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EF751D-4BAC-4DD0-862A-AAE282BB48AC}"/>
              </a:ext>
            </a:extLst>
          </p:cNvPr>
          <p:cNvSpPr/>
          <p:nvPr/>
        </p:nvSpPr>
        <p:spPr>
          <a:xfrm>
            <a:off x="1064893" y="5269018"/>
            <a:ext cx="7164707" cy="88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Supporters of Bitcoin Core outnumbered (?) by the supporters of Alt / </a:t>
            </a:r>
            <a:r>
              <a:rPr lang="en-US" sz="2800" dirty="0">
                <a:solidFill>
                  <a:srgbClr val="00B050"/>
                </a:solidFill>
              </a:rPr>
              <a:t>Multi-Token Market</a:t>
            </a:r>
            <a:r>
              <a:rPr lang="en-US" sz="2800" dirty="0"/>
              <a:t>.</a:t>
            </a:r>
          </a:p>
        </p:txBody>
      </p:sp>
      <p:pic>
        <p:nvPicPr>
          <p:cNvPr id="3074" name="Picture 2" descr="Image result for brian armstrong">
            <a:extLst>
              <a:ext uri="{FF2B5EF4-FFF2-40B4-BE49-F238E27FC236}">
                <a16:creationId xmlns:a16="http://schemas.microsoft.com/office/drawing/2014/main" id="{AB0D5B88-F225-4566-95EA-56CE4FE3F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7" r="41612"/>
          <a:stretch/>
        </p:blipFill>
        <p:spPr bwMode="auto">
          <a:xfrm>
            <a:off x="7447325" y="2923498"/>
            <a:ext cx="1080195" cy="1640543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274D3-9B75-47BB-92B9-E8243EC73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780" y="3507269"/>
            <a:ext cx="1130980" cy="1640543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3BBE2A-BD1E-4204-BC6D-9BA0FE01327A}"/>
              </a:ext>
            </a:extLst>
          </p:cNvPr>
          <p:cNvSpPr/>
          <p:nvPr/>
        </p:nvSpPr>
        <p:spPr>
          <a:xfrm>
            <a:off x="9024977" y="5468726"/>
            <a:ext cx="2554606" cy="884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Who (secretly) owns what?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83537-803C-4DDF-99A8-B964AC6DF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112" y="3273287"/>
            <a:ext cx="951078" cy="1737806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DE4B3-DBA7-403F-9189-D6DD1371D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742" y="1095652"/>
            <a:ext cx="5160469" cy="1229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8" name="Picture 6" descr="Image result for segwit 2x">
            <a:extLst>
              <a:ext uri="{FF2B5EF4-FFF2-40B4-BE49-F238E27FC236}">
                <a16:creationId xmlns:a16="http://schemas.microsoft.com/office/drawing/2014/main" id="{C5436109-1519-4B4D-A181-62BB508E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76" y="3278386"/>
            <a:ext cx="1827013" cy="18270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96039-50A9-4F26-8173-567B7909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50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6FA7-187B-4E63-B89B-84442FFF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e)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5D046-7CA9-40F5-9BBB-6C6FEE73C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57352"/>
            <a:ext cx="6115050" cy="2365375"/>
          </a:xfrm>
        </p:spPr>
        <p:txBody>
          <a:bodyPr>
            <a:normAutofit/>
          </a:bodyPr>
          <a:lstStyle/>
          <a:p>
            <a:r>
              <a:rPr lang="en-US" dirty="0"/>
              <a:t>‘Consensus’ – inherently political.</a:t>
            </a:r>
          </a:p>
          <a:p>
            <a:r>
              <a:rPr lang="en-US" dirty="0"/>
              <a:t>Politics takes 20-30 points off your IQ.</a:t>
            </a:r>
          </a:p>
          <a:p>
            <a:r>
              <a:rPr lang="en-US" dirty="0"/>
              <a:t>“Scaling Derangement Syndrome”.</a:t>
            </a:r>
          </a:p>
          <a:p>
            <a:r>
              <a:rPr lang="en-US" dirty="0"/>
              <a:t>Trained to #resist hardforks.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BA87B-ECA9-4388-8AF3-8DA8F376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15" y="1808414"/>
            <a:ext cx="4368800" cy="2095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 descr="Image result for trump derangement syndrome">
            <a:extLst>
              <a:ext uri="{FF2B5EF4-FFF2-40B4-BE49-F238E27FC236}">
                <a16:creationId xmlns:a16="http://schemas.microsoft.com/office/drawing/2014/main" id="{AEEB3461-3981-413D-8D3A-BE79F9C8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69" y="4246563"/>
            <a:ext cx="3141695" cy="22463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rivechain">
            <a:extLst>
              <a:ext uri="{FF2B5EF4-FFF2-40B4-BE49-F238E27FC236}">
                <a16:creationId xmlns:a16="http://schemas.microsoft.com/office/drawing/2014/main" id="{F9033C10-1442-468A-A99A-65658EB8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36" y="4018757"/>
            <a:ext cx="2809127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F30C37-4F8A-4625-A50B-6C255ED821B6}"/>
              </a:ext>
            </a:extLst>
          </p:cNvPr>
          <p:cNvSpPr/>
          <p:nvPr/>
        </p:nvSpPr>
        <p:spPr>
          <a:xfrm>
            <a:off x="1104900" y="5963047"/>
            <a:ext cx="3429000" cy="393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Running 3</a:t>
            </a:r>
            <a:r>
              <a:rPr lang="en-US" baseline="30000" dirty="0"/>
              <a:t>rd</a:t>
            </a:r>
            <a:r>
              <a:rPr lang="en-US" dirty="0"/>
              <a:t> Party!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1331D8-EB2D-4F74-B00E-58B66712A0A8}"/>
              </a:ext>
            </a:extLst>
          </p:cNvPr>
          <p:cNvSpPr/>
          <p:nvPr/>
        </p:nvSpPr>
        <p:spPr>
          <a:xfrm>
            <a:off x="838200" y="3863975"/>
            <a:ext cx="3962400" cy="27654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C504D-5D43-4808-9ABC-CA3F1C898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35" y="343370"/>
            <a:ext cx="4662961" cy="1319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9037A-6A44-4A28-8D73-3A1BE98D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238A-BF30-43CD-87CD-CA4AFB9C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35335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What are sidechains?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0EBE6-4E1D-4FF7-9388-D0C32C07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16" y="2018867"/>
            <a:ext cx="8259249" cy="1813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BF658-ED2F-4A71-81D0-314A5BB5F70E}"/>
              </a:ext>
            </a:extLst>
          </p:cNvPr>
          <p:cNvSpPr txBox="1"/>
          <p:nvPr/>
        </p:nvSpPr>
        <p:spPr>
          <a:xfrm>
            <a:off x="828458" y="4465703"/>
            <a:ext cx="50758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From Project Site</a:t>
            </a:r>
            <a:br>
              <a:rPr lang="en-US" sz="4400" dirty="0"/>
            </a:br>
            <a:r>
              <a:rPr lang="en-US" sz="4400" b="1" dirty="0"/>
              <a:t>www.drivechain.info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AE474-F3D9-465A-A814-FB50C1490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56" b="34202"/>
          <a:stretch/>
        </p:blipFill>
        <p:spPr>
          <a:xfrm>
            <a:off x="6651117" y="4372285"/>
            <a:ext cx="5075814" cy="1539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43947-B40F-4A39-A964-49D6B00B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98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FBE5-BA50-4C7C-998C-19D23BFD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61925"/>
            <a:ext cx="7010400" cy="1325563"/>
          </a:xfrm>
        </p:spPr>
        <p:txBody>
          <a:bodyPr/>
          <a:lstStyle/>
          <a:p>
            <a:r>
              <a:rPr lang="en-US" dirty="0"/>
              <a:t>Part 4 – Response to Criticism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CA56A-C57E-4013-B108-E2209C288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16" y="1385888"/>
            <a:ext cx="5441084" cy="46039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901A6-7846-4E62-ACCA-1A3C2B8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731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A91B-C5C0-49A6-BA33-88C165F6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62800" cy="1325563"/>
          </a:xfrm>
        </p:spPr>
        <p:txBody>
          <a:bodyPr/>
          <a:lstStyle/>
          <a:p>
            <a:r>
              <a:rPr lang="en-US" dirty="0"/>
              <a:t>The Good – Pro-Science Culture of Extreme Criticism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F018F1-DBDA-4921-A1B8-F967CA4C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755" y="1690688"/>
            <a:ext cx="8583045" cy="4934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57216-496A-405E-BD1F-FADCCC39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89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028F-72D9-4A11-918E-94843E5E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Bad – Ignorant People / Word Conflation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9A0759-205A-4A62-BF5D-9532559B8525}"/>
              </a:ext>
            </a:extLst>
          </p:cNvPr>
          <p:cNvSpPr/>
          <p:nvPr/>
        </p:nvSpPr>
        <p:spPr>
          <a:xfrm>
            <a:off x="1056860" y="2366999"/>
            <a:ext cx="2981740" cy="199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</a:rPr>
              <a:t>User</a:t>
            </a:r>
            <a:r>
              <a:rPr lang="en-US" sz="3200" dirty="0"/>
              <a:t> runs a Sidechain Full Node?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C4801-D33E-4CE4-92B0-2DE5D2F2FAF5}"/>
              </a:ext>
            </a:extLst>
          </p:cNvPr>
          <p:cNvSpPr/>
          <p:nvPr/>
        </p:nvSpPr>
        <p:spPr>
          <a:xfrm>
            <a:off x="4548809" y="2206246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20E57-15DB-44D4-A37E-8CFAF6A4E2C3}"/>
              </a:ext>
            </a:extLst>
          </p:cNvPr>
          <p:cNvSpPr/>
          <p:nvPr/>
        </p:nvSpPr>
        <p:spPr>
          <a:xfrm>
            <a:off x="6430618" y="2067584"/>
            <a:ext cx="4923182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That is fine </a:t>
            </a:r>
            <a:r>
              <a:rPr lang="en-US" sz="3200" dirty="0"/>
              <a:t>– they are completely unaffected.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0223C-F78B-4BAD-A99F-3A9B964C9533}"/>
              </a:ext>
            </a:extLst>
          </p:cNvPr>
          <p:cNvSpPr/>
          <p:nvPr/>
        </p:nvSpPr>
        <p:spPr>
          <a:xfrm>
            <a:off x="4548809" y="3675754"/>
            <a:ext cx="1371600" cy="63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AF8F9-6D60-4609-98EE-C5BD2966D391}"/>
              </a:ext>
            </a:extLst>
          </p:cNvPr>
          <p:cNvSpPr/>
          <p:nvPr/>
        </p:nvSpPr>
        <p:spPr>
          <a:xfrm>
            <a:off x="6430618" y="3477885"/>
            <a:ext cx="4923182" cy="990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That is fine </a:t>
            </a:r>
            <a:r>
              <a:rPr lang="en-US" sz="3200" dirty="0"/>
              <a:t>– they have consumer </a:t>
            </a:r>
            <a:r>
              <a:rPr lang="en-US" sz="3200" dirty="0">
                <a:solidFill>
                  <a:srgbClr val="FFC000"/>
                </a:solidFill>
              </a:rPr>
              <a:t>sovereignty</a:t>
            </a:r>
            <a:r>
              <a:rPr lang="en-US" sz="32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FB87EC-10E8-488A-990E-180BABFAFE2B}"/>
              </a:ext>
            </a:extLst>
          </p:cNvPr>
          <p:cNvCxnSpPr>
            <a:cxnSpLocks/>
          </p:cNvCxnSpPr>
          <p:nvPr/>
        </p:nvCxnSpPr>
        <p:spPr>
          <a:xfrm flipV="1">
            <a:off x="3892826" y="2683221"/>
            <a:ext cx="2733261" cy="5249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C97D3F-BB61-47C1-AA3D-282FDB4C2D80}"/>
              </a:ext>
            </a:extLst>
          </p:cNvPr>
          <p:cNvCxnSpPr>
            <a:cxnSpLocks/>
          </p:cNvCxnSpPr>
          <p:nvPr/>
        </p:nvCxnSpPr>
        <p:spPr>
          <a:xfrm>
            <a:off x="3879573" y="3379651"/>
            <a:ext cx="2865784" cy="4441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1A7981-FC19-4181-A31E-50AFC8E34296}"/>
              </a:ext>
            </a:extLst>
          </p:cNvPr>
          <p:cNvSpPr/>
          <p:nvPr/>
        </p:nvSpPr>
        <p:spPr>
          <a:xfrm>
            <a:off x="4292600" y="3379651"/>
            <a:ext cx="7505700" cy="27036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8861F9-1EC4-4F25-9035-B23856D975A6}"/>
              </a:ext>
            </a:extLst>
          </p:cNvPr>
          <p:cNvSpPr/>
          <p:nvPr/>
        </p:nvSpPr>
        <p:spPr>
          <a:xfrm>
            <a:off x="5209209" y="5039468"/>
            <a:ext cx="1766957" cy="632445"/>
          </a:xfrm>
          <a:prstGeom prst="rect">
            <a:avLst/>
          </a:prstGeom>
          <a:solidFill>
            <a:srgbClr val="F4AA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“Theft” of funds is possible.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41C32-D70B-414E-B963-304B0C0B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38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C41-006E-4080-9162-BC165568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So, no criticism is really possible…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360ED-E7A5-467C-A74D-81829F31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9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C353-8DE2-45BC-81A9-2974E714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9736F-A2A5-47F9-BBB5-3CE1D7C0B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705" y="0"/>
            <a:ext cx="917858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E1F14-B5A1-4C59-ADD4-EEBF6A61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57" y="556482"/>
            <a:ext cx="3428535" cy="9428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102AD-EDC0-4A5D-A064-8CD3476F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38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C1D8-6DF7-4C07-B92E-7E511DA0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08DE5-7C2C-49AE-986A-110E62B4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55" y="-162232"/>
            <a:ext cx="777059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BC6E8-8664-4D82-8BF8-5BB84FAF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7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5F89-1564-41FD-A6CC-CCBAAEAD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AFB4-15B1-4366-B6DB-7E675EBD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528637"/>
            <a:ext cx="8562975" cy="58007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6E113-3F2E-4C4C-9BA3-75246676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838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516F-F5EB-4E2A-8FCD-CEF5D3BF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32687-02DF-4B16-9D4F-FADB3C99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74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solidFill>
            <a:srgbClr val="F4AAEB">
              <a:alpha val="2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7" y="286579"/>
            <a:ext cx="9775389" cy="802194"/>
          </a:xfrm>
        </p:spPr>
        <p:txBody>
          <a:bodyPr>
            <a:normAutofit/>
          </a:bodyPr>
          <a:lstStyle/>
          <a:p>
            <a:r>
              <a:rPr lang="en-US" dirty="0" err="1"/>
              <a:t>Opt</a:t>
            </a:r>
            <a:r>
              <a:rPr lang="en-US" dirty="0"/>
              <a:t> In – Sidechain SPV Node Optional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F4AAEB">
              <a:alpha val="2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B1EAED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343DC-6678-4E67-90E6-01904D3A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998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3703C82-85F5-4B46-A88A-74C949C515FC}"/>
              </a:ext>
            </a:extLst>
          </p:cNvPr>
          <p:cNvSpPr/>
          <p:nvPr/>
        </p:nvSpPr>
        <p:spPr>
          <a:xfrm>
            <a:off x="7592203" y="1960308"/>
            <a:ext cx="927370" cy="359924"/>
          </a:xfrm>
          <a:prstGeom prst="rect">
            <a:avLst/>
          </a:prstGeom>
          <a:solidFill>
            <a:srgbClr val="F4AAEB">
              <a:alpha val="2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02B0A87-DA92-4EA4-8C91-F13ECF87CF9A}"/>
              </a:ext>
            </a:extLst>
          </p:cNvPr>
          <p:cNvSpPr/>
          <p:nvPr/>
        </p:nvSpPr>
        <p:spPr>
          <a:xfrm>
            <a:off x="10878611" y="1970657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741BBB8-E980-4C67-AFD3-379323A0D328}"/>
              </a:ext>
            </a:extLst>
          </p:cNvPr>
          <p:cNvSpPr/>
          <p:nvPr/>
        </p:nvSpPr>
        <p:spPr>
          <a:xfrm>
            <a:off x="10723803" y="2434577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EB8D9F-7BBE-4461-9A49-54CB279E75EB}"/>
              </a:ext>
            </a:extLst>
          </p:cNvPr>
          <p:cNvSpPr/>
          <p:nvPr/>
        </p:nvSpPr>
        <p:spPr>
          <a:xfrm>
            <a:off x="10350862" y="2795261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347E7-792A-4875-8C09-117D78DB98B7}"/>
              </a:ext>
            </a:extLst>
          </p:cNvPr>
          <p:cNvSpPr/>
          <p:nvPr/>
        </p:nvSpPr>
        <p:spPr>
          <a:xfrm>
            <a:off x="7437395" y="2424228"/>
            <a:ext cx="1741250" cy="1126641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0443C-BDCF-473C-9C8D-81DF157B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8" y="286579"/>
            <a:ext cx="11811364" cy="802194"/>
          </a:xfrm>
        </p:spPr>
        <p:txBody>
          <a:bodyPr>
            <a:normAutofit/>
          </a:bodyPr>
          <a:lstStyle/>
          <a:p>
            <a:r>
              <a:rPr lang="en-US" dirty="0" err="1"/>
              <a:t>Opt</a:t>
            </a:r>
            <a:r>
              <a:rPr lang="en-US" dirty="0"/>
              <a:t> In – Blind Merged Mining </a:t>
            </a:r>
            <a:r>
              <a:rPr lang="en-US" i="1" dirty="0"/>
              <a:t>Accurately</a:t>
            </a:r>
            <a:r>
              <a:rPr lang="en-US" dirty="0"/>
              <a:t> is Optional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CAF730-C983-4300-A900-F74DE8633566}"/>
              </a:ext>
            </a:extLst>
          </p:cNvPr>
          <p:cNvCxnSpPr>
            <a:cxnSpLocks/>
          </p:cNvCxnSpPr>
          <p:nvPr/>
        </p:nvCxnSpPr>
        <p:spPr>
          <a:xfrm flipV="1">
            <a:off x="295739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E00011E-EE59-46F7-9FAD-19E4F6E41E86}"/>
              </a:ext>
            </a:extLst>
          </p:cNvPr>
          <p:cNvSpPr/>
          <p:nvPr/>
        </p:nvSpPr>
        <p:spPr>
          <a:xfrm>
            <a:off x="204299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92EF8B5-B35C-4BF4-A6B1-518D7FBC53A5}"/>
              </a:ext>
            </a:extLst>
          </p:cNvPr>
          <p:cNvCxnSpPr>
            <a:cxnSpLocks/>
          </p:cNvCxnSpPr>
          <p:nvPr/>
        </p:nvCxnSpPr>
        <p:spPr>
          <a:xfrm flipV="1">
            <a:off x="6562047" y="2413774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E9A40-9734-41F5-A537-E5CFA392E170}"/>
              </a:ext>
            </a:extLst>
          </p:cNvPr>
          <p:cNvCxnSpPr>
            <a:cxnSpLocks/>
          </p:cNvCxnSpPr>
          <p:nvPr/>
        </p:nvCxnSpPr>
        <p:spPr>
          <a:xfrm flipV="1">
            <a:off x="9832713" y="2429739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C0A80EA4-6F9E-45E6-8B7E-26E7720333DE}"/>
              </a:ext>
            </a:extLst>
          </p:cNvPr>
          <p:cNvSpPr/>
          <p:nvPr/>
        </p:nvSpPr>
        <p:spPr>
          <a:xfrm rot="10800000">
            <a:off x="281147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012B2-9F87-4D69-A936-82AB0184D389}"/>
              </a:ext>
            </a:extLst>
          </p:cNvPr>
          <p:cNvSpPr/>
          <p:nvPr/>
        </p:nvSpPr>
        <p:spPr>
          <a:xfrm>
            <a:off x="7064454" y="2784912"/>
            <a:ext cx="1741250" cy="1150258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ADE4F09-8309-41BC-AEA2-24FC3F3EFCA9}"/>
              </a:ext>
            </a:extLst>
          </p:cNvPr>
          <p:cNvSpPr/>
          <p:nvPr/>
        </p:nvSpPr>
        <p:spPr>
          <a:xfrm rot="10800000">
            <a:off x="6404182" y="3084227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276DF55-82AB-459E-9901-E488793FE63A}"/>
              </a:ext>
            </a:extLst>
          </p:cNvPr>
          <p:cNvCxnSpPr>
            <a:cxnSpLocks/>
          </p:cNvCxnSpPr>
          <p:nvPr/>
        </p:nvCxnSpPr>
        <p:spPr>
          <a:xfrm flipH="1">
            <a:off x="351821" y="2442880"/>
            <a:ext cx="9405022" cy="0"/>
          </a:xfrm>
          <a:prstGeom prst="line">
            <a:avLst/>
          </a:prstGeom>
          <a:ln w="984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3C4E1-8221-4088-BD8F-1943B246E046}"/>
              </a:ext>
            </a:extLst>
          </p:cNvPr>
          <p:cNvSpPr/>
          <p:nvPr/>
        </p:nvSpPr>
        <p:spPr>
          <a:xfrm>
            <a:off x="8971819" y="316472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4A2198-A84B-4196-9F1D-FEC17C45032A}"/>
              </a:ext>
            </a:extLst>
          </p:cNvPr>
          <p:cNvSpPr/>
          <p:nvPr/>
        </p:nvSpPr>
        <p:spPr>
          <a:xfrm>
            <a:off x="5647649" y="3172835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DBCAD-D004-45EA-AB17-7EEB7A752D37}"/>
              </a:ext>
            </a:extLst>
          </p:cNvPr>
          <p:cNvSpPr/>
          <p:nvPr/>
        </p:nvSpPr>
        <p:spPr>
          <a:xfrm>
            <a:off x="265421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640E23-638C-4A9C-873C-77E7D3EB1780}"/>
              </a:ext>
            </a:extLst>
          </p:cNvPr>
          <p:cNvSpPr/>
          <p:nvPr/>
        </p:nvSpPr>
        <p:spPr>
          <a:xfrm>
            <a:off x="6258870" y="2235671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394A8-790E-47B6-8777-EC29F3A65BEC}"/>
              </a:ext>
            </a:extLst>
          </p:cNvPr>
          <p:cNvSpPr/>
          <p:nvPr/>
        </p:nvSpPr>
        <p:spPr>
          <a:xfrm>
            <a:off x="9529536" y="2251636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SPV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11FBF52F-B1BA-4707-99B1-5FA89657C578}"/>
              </a:ext>
            </a:extLst>
          </p:cNvPr>
          <p:cNvSpPr/>
          <p:nvPr/>
        </p:nvSpPr>
        <p:spPr>
          <a:xfrm>
            <a:off x="554476" y="1348968"/>
            <a:ext cx="5398851" cy="64519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F0750C-0883-4AD9-BB8E-BD8126A328C2}"/>
              </a:ext>
            </a:extLst>
          </p:cNvPr>
          <p:cNvSpPr/>
          <p:nvPr/>
        </p:nvSpPr>
        <p:spPr>
          <a:xfrm rot="10800000">
            <a:off x="9677070" y="3114796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9DE6C88-0951-4CA5-B21C-7A2009AC5E56}"/>
              </a:ext>
            </a:extLst>
          </p:cNvPr>
          <p:cNvCxnSpPr>
            <a:cxnSpLocks/>
          </p:cNvCxnSpPr>
          <p:nvPr/>
        </p:nvCxnSpPr>
        <p:spPr>
          <a:xfrm flipV="1">
            <a:off x="1070225" y="243245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0E4F6DD-6136-4F4F-AA41-BE81F25268BB}"/>
              </a:ext>
            </a:extLst>
          </p:cNvPr>
          <p:cNvSpPr/>
          <p:nvPr/>
        </p:nvSpPr>
        <p:spPr>
          <a:xfrm>
            <a:off x="155827" y="3191518"/>
            <a:ext cx="1741250" cy="28746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C3FC680A-1390-4D80-AA13-F064D0D81DCD}"/>
              </a:ext>
            </a:extLst>
          </p:cNvPr>
          <p:cNvSpPr/>
          <p:nvPr/>
        </p:nvSpPr>
        <p:spPr>
          <a:xfrm rot="10800000">
            <a:off x="924305" y="305916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033B0E-F581-4435-AFC3-B3F8B15496C1}"/>
              </a:ext>
            </a:extLst>
          </p:cNvPr>
          <p:cNvSpPr/>
          <p:nvPr/>
        </p:nvSpPr>
        <p:spPr>
          <a:xfrm>
            <a:off x="767048" y="225435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66EC3-5C23-47E8-8B01-E46AC2DF4433}"/>
              </a:ext>
            </a:extLst>
          </p:cNvPr>
          <p:cNvCxnSpPr>
            <a:cxnSpLocks/>
          </p:cNvCxnSpPr>
          <p:nvPr/>
        </p:nvCxnSpPr>
        <p:spPr>
          <a:xfrm flipV="1">
            <a:off x="6551529" y="2419648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9B87F0-E7E8-4186-A822-7C182B3B3F93}"/>
              </a:ext>
            </a:extLst>
          </p:cNvPr>
          <p:cNvSpPr/>
          <p:nvPr/>
        </p:nvSpPr>
        <p:spPr>
          <a:xfrm>
            <a:off x="6248352" y="2241545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625BFDA-E159-420E-9B7E-7D97F3D01A10}"/>
              </a:ext>
            </a:extLst>
          </p:cNvPr>
          <p:cNvSpPr/>
          <p:nvPr/>
        </p:nvSpPr>
        <p:spPr>
          <a:xfrm rot="10800000">
            <a:off x="6393664" y="3090101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22ACB2-9E15-4460-963D-E407DB26B658}"/>
              </a:ext>
            </a:extLst>
          </p:cNvPr>
          <p:cNvSpPr/>
          <p:nvPr/>
        </p:nvSpPr>
        <p:spPr>
          <a:xfrm>
            <a:off x="7010144" y="3327673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85AEF-F9A6-413E-91FB-63865562D41F}"/>
              </a:ext>
            </a:extLst>
          </p:cNvPr>
          <p:cNvSpPr/>
          <p:nvPr/>
        </p:nvSpPr>
        <p:spPr>
          <a:xfrm>
            <a:off x="6666041" y="4017669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1BC479-271E-4B13-A913-3F00757F6879}"/>
              </a:ext>
            </a:extLst>
          </p:cNvPr>
          <p:cNvCxnSpPr>
            <a:cxnSpLocks/>
          </p:cNvCxnSpPr>
          <p:nvPr/>
        </p:nvCxnSpPr>
        <p:spPr>
          <a:xfrm flipV="1">
            <a:off x="7417895" y="3687598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823324-C3B5-4F9B-B570-507130564F55}"/>
              </a:ext>
            </a:extLst>
          </p:cNvPr>
          <p:cNvCxnSpPr>
            <a:cxnSpLocks/>
          </p:cNvCxnSpPr>
          <p:nvPr/>
        </p:nvCxnSpPr>
        <p:spPr>
          <a:xfrm flipV="1">
            <a:off x="8032773" y="2346081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46E14C-8294-4279-B092-671159707AE8}"/>
              </a:ext>
            </a:extLst>
          </p:cNvPr>
          <p:cNvCxnSpPr>
            <a:cxnSpLocks/>
          </p:cNvCxnSpPr>
          <p:nvPr/>
        </p:nvCxnSpPr>
        <p:spPr>
          <a:xfrm flipV="1">
            <a:off x="8407291" y="2132312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157D37-B741-45B7-86EA-6E76E111F7E8}"/>
              </a:ext>
            </a:extLst>
          </p:cNvPr>
          <p:cNvCxnSpPr>
            <a:cxnSpLocks/>
          </p:cNvCxnSpPr>
          <p:nvPr/>
        </p:nvCxnSpPr>
        <p:spPr>
          <a:xfrm flipH="1">
            <a:off x="6206760" y="1613204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CD5999-BC5D-4BCB-B51C-B4831529028B}"/>
              </a:ext>
            </a:extLst>
          </p:cNvPr>
          <p:cNvSpPr/>
          <p:nvPr/>
        </p:nvSpPr>
        <p:spPr>
          <a:xfrm rot="10800000">
            <a:off x="6052177" y="3275055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00A70F-A42D-4B80-8A9A-F508A3607BCC}"/>
              </a:ext>
            </a:extLst>
          </p:cNvPr>
          <p:cNvSpPr/>
          <p:nvPr/>
        </p:nvSpPr>
        <p:spPr>
          <a:xfrm>
            <a:off x="6908459" y="1322585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BBD7EE7-646A-4CF2-A7F2-614F854AA6EB}"/>
              </a:ext>
            </a:extLst>
          </p:cNvPr>
          <p:cNvSpPr/>
          <p:nvPr/>
        </p:nvSpPr>
        <p:spPr>
          <a:xfrm>
            <a:off x="7120824" y="1676575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EB57F3-F9CA-4700-A7FE-8DE8354B3707}"/>
              </a:ext>
            </a:extLst>
          </p:cNvPr>
          <p:cNvSpPr/>
          <p:nvPr/>
        </p:nvSpPr>
        <p:spPr>
          <a:xfrm>
            <a:off x="7895356" y="1078424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DD2609-0EE6-4707-857A-737D69147EDF}"/>
              </a:ext>
            </a:extLst>
          </p:cNvPr>
          <p:cNvSpPr/>
          <p:nvPr/>
        </p:nvSpPr>
        <p:spPr>
          <a:xfrm>
            <a:off x="7991074" y="1704235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A763FB-B670-4F3D-8819-E28204D096D6}"/>
              </a:ext>
            </a:extLst>
          </p:cNvPr>
          <p:cNvSpPr/>
          <p:nvPr/>
        </p:nvSpPr>
        <p:spPr>
          <a:xfrm rot="10800000">
            <a:off x="7254573" y="327155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FDB901-08D3-443F-86F4-44D28820B8B0}"/>
              </a:ext>
            </a:extLst>
          </p:cNvPr>
          <p:cNvSpPr/>
          <p:nvPr/>
        </p:nvSpPr>
        <p:spPr>
          <a:xfrm>
            <a:off x="7749441" y="1579298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8F0DE2DD-960A-4C97-9A9C-8F9AF8627934}"/>
              </a:ext>
            </a:extLst>
          </p:cNvPr>
          <p:cNvSpPr/>
          <p:nvPr/>
        </p:nvSpPr>
        <p:spPr>
          <a:xfrm rot="10800000">
            <a:off x="8050905" y="1878215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C85AE23-B136-441F-A50A-F39E58C9106D}"/>
              </a:ext>
            </a:extLst>
          </p:cNvPr>
          <p:cNvSpPr/>
          <p:nvPr/>
        </p:nvSpPr>
        <p:spPr>
          <a:xfrm rot="10800000">
            <a:off x="8325675" y="160544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73D4D263-5DDE-42AE-A141-EEBA6A8309FD}"/>
              </a:ext>
            </a:extLst>
          </p:cNvPr>
          <p:cNvSpPr/>
          <p:nvPr/>
        </p:nvSpPr>
        <p:spPr>
          <a:xfrm rot="10800000">
            <a:off x="7274416" y="389575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A64AB5-CF4B-4B69-A6C4-9D60B4DC7355}"/>
              </a:ext>
            </a:extLst>
          </p:cNvPr>
          <p:cNvSpPr/>
          <p:nvPr/>
        </p:nvSpPr>
        <p:spPr>
          <a:xfrm rot="10800000">
            <a:off x="7875479" y="267669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82B1FD82-8046-4B06-940B-92B67E2252E6}"/>
              </a:ext>
            </a:extLst>
          </p:cNvPr>
          <p:cNvSpPr/>
          <p:nvPr/>
        </p:nvSpPr>
        <p:spPr>
          <a:xfrm rot="10800000">
            <a:off x="8251648" y="2332723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E91BAD-35BB-490A-B6BB-6EA29C04DBB6}"/>
              </a:ext>
            </a:extLst>
          </p:cNvPr>
          <p:cNvCxnSpPr>
            <a:cxnSpLocks/>
          </p:cNvCxnSpPr>
          <p:nvPr/>
        </p:nvCxnSpPr>
        <p:spPr>
          <a:xfrm flipV="1">
            <a:off x="9837937" y="2429997"/>
            <a:ext cx="0" cy="759061"/>
          </a:xfrm>
          <a:prstGeom prst="line">
            <a:avLst/>
          </a:prstGeom>
          <a:ln w="666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FE43C4-1511-473B-A6B1-249976F2ACDF}"/>
              </a:ext>
            </a:extLst>
          </p:cNvPr>
          <p:cNvSpPr/>
          <p:nvPr/>
        </p:nvSpPr>
        <p:spPr>
          <a:xfrm>
            <a:off x="9534760" y="2251894"/>
            <a:ext cx="583659" cy="3599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78ACE1C-65CE-4908-8E3F-468EDA5AE721}"/>
              </a:ext>
            </a:extLst>
          </p:cNvPr>
          <p:cNvSpPr/>
          <p:nvPr/>
        </p:nvSpPr>
        <p:spPr>
          <a:xfrm rot="10800000">
            <a:off x="9680072" y="3100450"/>
            <a:ext cx="311285" cy="275814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801EFC-DDC6-4F49-85FF-2F3081DFF19C}"/>
              </a:ext>
            </a:extLst>
          </p:cNvPr>
          <p:cNvSpPr/>
          <p:nvPr/>
        </p:nvSpPr>
        <p:spPr>
          <a:xfrm>
            <a:off x="10296552" y="3338022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EA5047C-CF34-4375-AED3-E5D69E0098C4}"/>
              </a:ext>
            </a:extLst>
          </p:cNvPr>
          <p:cNvSpPr/>
          <p:nvPr/>
        </p:nvSpPr>
        <p:spPr>
          <a:xfrm>
            <a:off x="9952449" y="4028018"/>
            <a:ext cx="1472503" cy="2611815"/>
          </a:xfrm>
          <a:prstGeom prst="rect">
            <a:avLst/>
          </a:prstGeom>
          <a:solidFill>
            <a:srgbClr val="F4AAEB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7852E47-B703-4944-A4A8-5E845DF6D5C3}"/>
              </a:ext>
            </a:extLst>
          </p:cNvPr>
          <p:cNvCxnSpPr>
            <a:cxnSpLocks/>
          </p:cNvCxnSpPr>
          <p:nvPr/>
        </p:nvCxnSpPr>
        <p:spPr>
          <a:xfrm flipV="1">
            <a:off x="10704303" y="3697947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CC3C7CF-733C-460B-9F0C-CBA8D0C75764}"/>
              </a:ext>
            </a:extLst>
          </p:cNvPr>
          <p:cNvCxnSpPr>
            <a:cxnSpLocks/>
          </p:cNvCxnSpPr>
          <p:nvPr/>
        </p:nvCxnSpPr>
        <p:spPr>
          <a:xfrm flipV="1">
            <a:off x="11319181" y="2356430"/>
            <a:ext cx="0" cy="438831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15E390-D053-48BE-AED0-A22DE40DDF21}"/>
              </a:ext>
            </a:extLst>
          </p:cNvPr>
          <p:cNvCxnSpPr>
            <a:cxnSpLocks/>
          </p:cNvCxnSpPr>
          <p:nvPr/>
        </p:nvCxnSpPr>
        <p:spPr>
          <a:xfrm flipV="1">
            <a:off x="11693699" y="2142661"/>
            <a:ext cx="0" cy="323615"/>
          </a:xfrm>
          <a:prstGeom prst="line">
            <a:avLst/>
          </a:prstGeom>
          <a:ln w="76200">
            <a:solidFill>
              <a:srgbClr val="F4AAEB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D17B04-DB3E-492A-BA10-DE075B3B7869}"/>
              </a:ext>
            </a:extLst>
          </p:cNvPr>
          <p:cNvCxnSpPr>
            <a:cxnSpLocks/>
          </p:cNvCxnSpPr>
          <p:nvPr/>
        </p:nvCxnSpPr>
        <p:spPr>
          <a:xfrm flipH="1">
            <a:off x="9493168" y="1623553"/>
            <a:ext cx="1219607" cy="1744725"/>
          </a:xfrm>
          <a:prstGeom prst="line">
            <a:avLst/>
          </a:prstGeom>
          <a:ln w="1174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84E979F7-2C4F-4287-802D-D306C987E18D}"/>
              </a:ext>
            </a:extLst>
          </p:cNvPr>
          <p:cNvSpPr/>
          <p:nvPr/>
        </p:nvSpPr>
        <p:spPr>
          <a:xfrm rot="10800000">
            <a:off x="9338585" y="3285404"/>
            <a:ext cx="311285" cy="275814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9BF2A4E-3775-4BF7-ABE2-80C7C042CE7A}"/>
              </a:ext>
            </a:extLst>
          </p:cNvPr>
          <p:cNvSpPr/>
          <p:nvPr/>
        </p:nvSpPr>
        <p:spPr>
          <a:xfrm>
            <a:off x="10194867" y="1332934"/>
            <a:ext cx="1399561" cy="334834"/>
          </a:xfrm>
          <a:prstGeom prst="roundRect">
            <a:avLst/>
          </a:prstGeom>
          <a:solidFill>
            <a:schemeClr val="accent3">
              <a:alpha val="85000"/>
            </a:scheme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5244CE-49BB-44B2-BC4D-E23E98F9D1F2}"/>
              </a:ext>
            </a:extLst>
          </p:cNvPr>
          <p:cNvSpPr/>
          <p:nvPr/>
        </p:nvSpPr>
        <p:spPr>
          <a:xfrm>
            <a:off x="10407232" y="1686924"/>
            <a:ext cx="511885" cy="1663430"/>
          </a:xfrm>
          <a:custGeom>
            <a:avLst/>
            <a:gdLst>
              <a:gd name="connsiteX0" fmla="*/ 511885 w 511885"/>
              <a:gd name="connsiteY0" fmla="*/ 0 h 1663430"/>
              <a:gd name="connsiteX1" fmla="*/ 6047 w 511885"/>
              <a:gd name="connsiteY1" fmla="*/ 972766 h 1663430"/>
              <a:gd name="connsiteX2" fmla="*/ 278421 w 511885"/>
              <a:gd name="connsiteY2" fmla="*/ 1663430 h 166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885" h="1663430">
                <a:moveTo>
                  <a:pt x="511885" y="0"/>
                </a:moveTo>
                <a:cubicBezTo>
                  <a:pt x="278421" y="347764"/>
                  <a:pt x="44958" y="695528"/>
                  <a:pt x="6047" y="972766"/>
                </a:cubicBezTo>
                <a:cubicBezTo>
                  <a:pt x="-32864" y="1250004"/>
                  <a:pt x="122778" y="1456717"/>
                  <a:pt x="278421" y="166343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DA34E51-2FB1-4B48-96F2-DA8FB41BA296}"/>
              </a:ext>
            </a:extLst>
          </p:cNvPr>
          <p:cNvSpPr/>
          <p:nvPr/>
        </p:nvSpPr>
        <p:spPr>
          <a:xfrm>
            <a:off x="11181764" y="1088773"/>
            <a:ext cx="501292" cy="705155"/>
          </a:xfrm>
          <a:custGeom>
            <a:avLst/>
            <a:gdLst>
              <a:gd name="connsiteX0" fmla="*/ 0 w 501292"/>
              <a:gd name="connsiteY0" fmla="*/ 452236 h 705155"/>
              <a:gd name="connsiteX1" fmla="*/ 447472 w 501292"/>
              <a:gd name="connsiteY1" fmla="*/ 4764 h 705155"/>
              <a:gd name="connsiteX2" fmla="*/ 476655 w 501292"/>
              <a:gd name="connsiteY2" fmla="*/ 705155 h 70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292" h="705155">
                <a:moveTo>
                  <a:pt x="0" y="452236"/>
                </a:moveTo>
                <a:cubicBezTo>
                  <a:pt x="184015" y="207423"/>
                  <a:pt x="368030" y="-37389"/>
                  <a:pt x="447472" y="4764"/>
                </a:cubicBezTo>
                <a:cubicBezTo>
                  <a:pt x="526914" y="46917"/>
                  <a:pt x="501784" y="376036"/>
                  <a:pt x="476655" y="705155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57E583-CBA1-4BA6-BE91-6775D56DFC43}"/>
              </a:ext>
            </a:extLst>
          </p:cNvPr>
          <p:cNvSpPr/>
          <p:nvPr/>
        </p:nvSpPr>
        <p:spPr>
          <a:xfrm>
            <a:off x="11277482" y="1714584"/>
            <a:ext cx="927370" cy="359924"/>
          </a:xfrm>
          <a:prstGeom prst="rect">
            <a:avLst/>
          </a:prstGeom>
          <a:solidFill>
            <a:srgbClr val="F4AAEB">
              <a:alpha val="30000"/>
            </a:srgbClr>
          </a:solidFill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E9DFB8F5-32B7-4ABC-8970-E7AD4F03A33F}"/>
              </a:ext>
            </a:extLst>
          </p:cNvPr>
          <p:cNvSpPr/>
          <p:nvPr/>
        </p:nvSpPr>
        <p:spPr>
          <a:xfrm rot="10800000">
            <a:off x="10540981" y="3281902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40ED431-8AD4-44CB-A32A-3E54D8280B36}"/>
              </a:ext>
            </a:extLst>
          </p:cNvPr>
          <p:cNvSpPr/>
          <p:nvPr/>
        </p:nvSpPr>
        <p:spPr>
          <a:xfrm>
            <a:off x="11035849" y="1589647"/>
            <a:ext cx="447653" cy="428017"/>
          </a:xfrm>
          <a:custGeom>
            <a:avLst/>
            <a:gdLst>
              <a:gd name="connsiteX0" fmla="*/ 0 w 447653"/>
              <a:gd name="connsiteY0" fmla="*/ 0 h 428017"/>
              <a:gd name="connsiteX1" fmla="*/ 418289 w 447653"/>
              <a:gd name="connsiteY1" fmla="*/ 204281 h 428017"/>
              <a:gd name="connsiteX2" fmla="*/ 379379 w 447653"/>
              <a:gd name="connsiteY2" fmla="*/ 428017 h 42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53" h="428017">
                <a:moveTo>
                  <a:pt x="0" y="0"/>
                </a:moveTo>
                <a:cubicBezTo>
                  <a:pt x="177529" y="66472"/>
                  <a:pt x="355059" y="132945"/>
                  <a:pt x="418289" y="204281"/>
                </a:cubicBezTo>
                <a:cubicBezTo>
                  <a:pt x="481519" y="275617"/>
                  <a:pt x="430449" y="351817"/>
                  <a:pt x="379379" y="428017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FFD16478-1B4F-4012-9653-95AB30E34E88}"/>
              </a:ext>
            </a:extLst>
          </p:cNvPr>
          <p:cNvSpPr/>
          <p:nvPr/>
        </p:nvSpPr>
        <p:spPr>
          <a:xfrm rot="10800000">
            <a:off x="11337313" y="1888564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BBE78A9-5866-41BD-86BD-91F6CE8A5E20}"/>
              </a:ext>
            </a:extLst>
          </p:cNvPr>
          <p:cNvSpPr/>
          <p:nvPr/>
        </p:nvSpPr>
        <p:spPr>
          <a:xfrm rot="10800000">
            <a:off x="11612083" y="1615793"/>
            <a:ext cx="226103" cy="190372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6120879-3673-450B-917E-D039636700DA}"/>
              </a:ext>
            </a:extLst>
          </p:cNvPr>
          <p:cNvSpPr/>
          <p:nvPr/>
        </p:nvSpPr>
        <p:spPr>
          <a:xfrm rot="10800000">
            <a:off x="10560824" y="390610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68A89301-5DFE-4170-A1E2-A73BC9DB3989}"/>
              </a:ext>
            </a:extLst>
          </p:cNvPr>
          <p:cNvSpPr/>
          <p:nvPr/>
        </p:nvSpPr>
        <p:spPr>
          <a:xfrm rot="10800000">
            <a:off x="11161887" y="268704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80F9011F-45AB-468C-ACDD-5C23BE0249DA}"/>
              </a:ext>
            </a:extLst>
          </p:cNvPr>
          <p:cNvSpPr/>
          <p:nvPr/>
        </p:nvSpPr>
        <p:spPr>
          <a:xfrm rot="10800000">
            <a:off x="11538056" y="2343072"/>
            <a:ext cx="311285" cy="275814"/>
          </a:xfrm>
          <a:prstGeom prst="triangle">
            <a:avLst/>
          </a:prstGeom>
          <a:solidFill>
            <a:srgbClr val="F4AAEB">
              <a:alpha val="5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2BB58-19BA-46ED-A9B8-4D259F7D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65A5-C0F4-4821-8744-9B0CD445A5D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3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7702</TotalTime>
  <Words>6155</Words>
  <Application>Microsoft Office PowerPoint</Application>
  <PresentationFormat>Widescreen</PresentationFormat>
  <Paragraphs>1259</Paragraphs>
  <Slides>104</Slides>
  <Notes>93</Notes>
  <HiddenSlides>24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Baskerville Old Face</vt:lpstr>
      <vt:lpstr>Bookman Old Style</vt:lpstr>
      <vt:lpstr>Calibri</vt:lpstr>
      <vt:lpstr>Calibri Light</vt:lpstr>
      <vt:lpstr>Wingdings</vt:lpstr>
      <vt:lpstr>Office Theme</vt:lpstr>
      <vt:lpstr>Drivechain – Overview and Misconceptions</vt:lpstr>
      <vt:lpstr>PowerPoint Presentation</vt:lpstr>
      <vt:lpstr>PowerPoint Presentation</vt:lpstr>
      <vt:lpstr>The Problem – People are Different</vt:lpstr>
      <vt:lpstr>Drivechain?</vt:lpstr>
      <vt:lpstr>Drivechain?</vt:lpstr>
      <vt:lpstr>Agenda</vt:lpstr>
      <vt:lpstr>What are sidechains?</vt:lpstr>
      <vt:lpstr>What are sidechains?</vt:lpstr>
      <vt:lpstr>What’s the point?</vt:lpstr>
      <vt:lpstr>What’s the point?</vt:lpstr>
      <vt:lpstr>Part 2 – Drivechain  How do we make this wonderous technology?</vt:lpstr>
      <vt:lpstr>Existing Ingredients -- get us Mostly There</vt:lpstr>
      <vt:lpstr>Before I talk about the pegged main-to-side xfers, I need to talk about some other things.</vt:lpstr>
      <vt:lpstr>The Sidechain Must be Optional</vt:lpstr>
      <vt:lpstr>The Sidechain Must be Optional</vt:lpstr>
      <vt:lpstr>The Sidechain Must be Optional</vt:lpstr>
      <vt:lpstr>The Bad News</vt:lpstr>
      <vt:lpstr>The Sidechain Must be Optional</vt:lpstr>
      <vt:lpstr>PowerPoint Presentation</vt:lpstr>
      <vt:lpstr>“Stealing” Bitcoin</vt:lpstr>
      <vt:lpstr>Mutually-Exclusive Criteria</vt:lpstr>
      <vt:lpstr>Mutually-Exclusive Criteria</vt:lpstr>
      <vt:lpstr>Revisited</vt:lpstr>
      <vt:lpstr>Revisited</vt:lpstr>
      <vt:lpstr>Revisited</vt:lpstr>
      <vt:lpstr>Evil Fork (Hard Fork) or Permanent Inferiority</vt:lpstr>
      <vt:lpstr>Dr. B – Extension Block vs Drivechain</vt:lpstr>
      <vt:lpstr>Dr. B – Extension Block vs Drivechain</vt:lpstr>
      <vt:lpstr>Misunderstood from Both Sides</vt:lpstr>
      <vt:lpstr>PowerPoint Presentation</vt:lpstr>
      <vt:lpstr>PowerPoint Presentation</vt:lpstr>
      <vt:lpstr>A Crazy UsAMUs</vt:lpstr>
      <vt:lpstr>A Bizarre UsAMUs</vt:lpstr>
      <vt:lpstr>A Bizarre UsAMUs</vt:lpstr>
      <vt:lpstr>A Bizarre UsAMUs</vt:lpstr>
      <vt:lpstr>Fusion of Ideas…</vt:lpstr>
      <vt:lpstr>Drivechain -- Long Slow Transparent Vulnerable Withdrawals</vt:lpstr>
      <vt:lpstr>Batch the Withdrawals</vt:lpstr>
      <vt:lpstr>Part 3 – Security Model</vt:lpstr>
      <vt:lpstr>Part 3 – Security Model</vt:lpstr>
      <vt:lpstr>Remember Our Example?</vt:lpstr>
      <vt:lpstr>All Aboard!!</vt:lpstr>
      <vt:lpstr>All Aboard!!</vt:lpstr>
      <vt:lpstr>All Aboard!!</vt:lpstr>
      <vt:lpstr>All Aboard!!</vt:lpstr>
      <vt:lpstr>Per Sidechain, Only One Traincar can advance at a Time</vt:lpstr>
      <vt:lpstr>Per Sidechain, Only One Traincar can advance at a Time</vt:lpstr>
      <vt:lpstr>Per Sidechain, Only One Traincar can advance at a Time</vt:lpstr>
      <vt:lpstr>Per Sidechain, Only One Traincar can advance at a Time</vt:lpstr>
      <vt:lpstr>Per Sidechain, Only One Traincar can advance at a Time</vt:lpstr>
      <vt:lpstr>Per Sidechain, Only One Traincar can advance at a Time</vt:lpstr>
      <vt:lpstr>Per Sidechain, Only One Traincar can advance at a Time</vt:lpstr>
      <vt:lpstr>Per Sidechain, Only One Traincar can advance at a Time</vt:lpstr>
      <vt:lpstr>Finish Line = Withdraw BTC</vt:lpstr>
      <vt:lpstr>Easy to Verify</vt:lpstr>
      <vt:lpstr>The UASF Defense [and threat of]</vt:lpstr>
      <vt:lpstr>The UASF Defense [and threat of]</vt:lpstr>
      <vt:lpstr>The UASF Defense [and threat of]</vt:lpstr>
      <vt:lpstr>The UASF Defense [and threat of]</vt:lpstr>
      <vt:lpstr>PowerPoint Presentation</vt:lpstr>
      <vt:lpstr>Miner Economics</vt:lpstr>
      <vt:lpstr>A 51% Attack (Miner Centralization) – A Comparison</vt:lpstr>
      <vt:lpstr>Part 4 – Blind Merged Mining</vt:lpstr>
      <vt:lpstr>Drivechain: 100% Opt In, Yet Very Easily Secure </vt:lpstr>
      <vt:lpstr>Opt In – Add Drivechain</vt:lpstr>
      <vt:lpstr>Opt In – Sidechain Full Node is Optional</vt:lpstr>
      <vt:lpstr>Even Running DC-compatible software is Optional (SF)</vt:lpstr>
      <vt:lpstr>This is Actually Required (Remember?)</vt:lpstr>
      <vt:lpstr>Even giving people an option almost certainly can’t have any effect at all … (let alone a negative one)!</vt:lpstr>
      <vt:lpstr>So, no criticism is really possible…</vt:lpstr>
      <vt:lpstr>So, no criticism is really possible (?)…</vt:lpstr>
      <vt:lpstr>Network Externalities</vt:lpstr>
      <vt:lpstr>Miners Imposing On Each Other</vt:lpstr>
      <vt:lpstr>Blind Merged Mining</vt:lpstr>
      <vt:lpstr>Blind Merged Mining</vt:lpstr>
      <vt:lpstr>Disproportionately Low Support – Misunderstandings? </vt:lpstr>
      <vt:lpstr>Helpful Comparisons</vt:lpstr>
      <vt:lpstr>Progress vs Expertise</vt:lpstr>
      <vt:lpstr>Progress vs Expertise</vt:lpstr>
      <vt:lpstr>Conclusion</vt:lpstr>
      <vt:lpstr>a) Misunderstandings</vt:lpstr>
      <vt:lpstr>b) Racketeering</vt:lpstr>
      <vt:lpstr>b) Racketeering</vt:lpstr>
      <vt:lpstr>c) Virtue Signaling</vt:lpstr>
      <vt:lpstr>c) Growing That Platform</vt:lpstr>
      <vt:lpstr>c) Virtue Signaling</vt:lpstr>
      <vt:lpstr>Bitcoin Dominance Index</vt:lpstr>
      <vt:lpstr>e) Politics</vt:lpstr>
      <vt:lpstr>Part 4 – Response to Criticism</vt:lpstr>
      <vt:lpstr>The Good – Pro-Science Culture of Extreme Criticism</vt:lpstr>
      <vt:lpstr>The Bad – Ignorant People / Word Conflation</vt:lpstr>
      <vt:lpstr>So, no criticism is really possible…</vt:lpstr>
      <vt:lpstr>PowerPoint Presentation</vt:lpstr>
      <vt:lpstr>PowerPoint Presentation</vt:lpstr>
      <vt:lpstr>PowerPoint Presentation</vt:lpstr>
      <vt:lpstr>PowerPoint Presentation</vt:lpstr>
      <vt:lpstr>Opt In – Sidechain SPV Node Optional</vt:lpstr>
      <vt:lpstr>Opt In – Blind Merged Mining Accurately is Optional</vt:lpstr>
      <vt:lpstr>Opt In – Blind Merged Mining At All is Optional</vt:lpstr>
      <vt:lpstr>Bitcoin Dominance Index</vt:lpstr>
      <vt:lpstr>Bitcoin Dominance Index</vt:lpstr>
      <vt:lpstr>Community Infighting</vt:lpstr>
      <vt:lpstr>Community Infighting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Sztorc</dc:creator>
  <cp:lastModifiedBy>Paul Sztorc</cp:lastModifiedBy>
  <cp:revision>194</cp:revision>
  <dcterms:created xsi:type="dcterms:W3CDTF">2018-01-26T05:54:32Z</dcterms:created>
  <dcterms:modified xsi:type="dcterms:W3CDTF">2018-02-04T22:32:26Z</dcterms:modified>
</cp:coreProperties>
</file>